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345" r:id="rId3"/>
    <p:sldId id="344" r:id="rId4"/>
    <p:sldId id="257" r:id="rId5"/>
    <p:sldId id="258" r:id="rId6"/>
    <p:sldId id="306" r:id="rId7"/>
    <p:sldId id="337" r:id="rId8"/>
    <p:sldId id="314" r:id="rId9"/>
    <p:sldId id="312" r:id="rId10"/>
    <p:sldId id="346" r:id="rId11"/>
    <p:sldId id="339" r:id="rId12"/>
    <p:sldId id="303" r:id="rId13"/>
    <p:sldId id="340" r:id="rId14"/>
    <p:sldId id="341" r:id="rId15"/>
    <p:sldId id="342" r:id="rId16"/>
    <p:sldId id="343" r:id="rId17"/>
    <p:sldId id="315" r:id="rId18"/>
    <p:sldId id="305" r:id="rId19"/>
    <p:sldId id="287" r:id="rId20"/>
  </p:sldIdLst>
  <p:sldSz cx="9144000" cy="5143500" type="screen16x9"/>
  <p:notesSz cx="6858000" cy="9144000"/>
  <p:custDataLst>
    <p:tags r:id="rId22"/>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8">
          <p15:clr>
            <a:srgbClr val="A4A3A4"/>
          </p15:clr>
        </p15:guide>
        <p15:guide id="2" pos="28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F9E8"/>
    <a:srgbClr val="00303A"/>
    <a:srgbClr val="213F3F"/>
    <a:srgbClr val="386968"/>
    <a:srgbClr val="33A2A6"/>
    <a:srgbClr val="000000"/>
    <a:srgbClr val="3EB9A4"/>
    <a:srgbClr val="00FFC4"/>
    <a:srgbClr val="13E7A1"/>
    <a:srgbClr val="42FF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3" autoAdjust="0"/>
    <p:restoredTop sz="94660"/>
  </p:normalViewPr>
  <p:slideViewPr>
    <p:cSldViewPr snapToGrid="0" snapToObjects="1">
      <p:cViewPr varScale="1">
        <p:scale>
          <a:sx n="64" d="100"/>
          <a:sy n="64" d="100"/>
        </p:scale>
        <p:origin x="77" y="830"/>
      </p:cViewPr>
      <p:guideLst>
        <p:guide orient="horz" pos="1628"/>
        <p:guide pos="284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606A51-B9B6-46E3-B5A7-54564ACD7CE5}" type="datetimeFigureOut">
              <a:rPr lang="zh-CN" altLang="en-US" smtClean="0"/>
              <a:t>2021/1/30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598DCE-E436-446C-AE99-9414D62E8CA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ritannica.com/topic/law-of-excluded-midd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the law of contradiction, (2) the </a:t>
            </a:r>
            <a:r>
              <a:rPr lang="en-US" altLang="zh-CN" sz="1200" b="0" i="0" u="none" strike="noStrike" kern="1200" dirty="0">
                <a:solidFill>
                  <a:schemeClr val="tx1"/>
                </a:solidFill>
                <a:effectLst/>
                <a:latin typeface="+mn-lt"/>
                <a:ea typeface="+mn-ea"/>
                <a:cs typeface="+mn-cs"/>
                <a:hlinkClick r:id="rId3"/>
              </a:rPr>
              <a:t>law of excluded middle</a:t>
            </a:r>
            <a:r>
              <a:rPr lang="en-US" altLang="zh-CN" sz="1200" b="0" i="0" kern="1200" dirty="0">
                <a:solidFill>
                  <a:schemeClr val="tx1"/>
                </a:solidFill>
                <a:effectLst/>
                <a:latin typeface="+mn-lt"/>
                <a:ea typeface="+mn-ea"/>
                <a:cs typeface="+mn-cs"/>
              </a:rPr>
              <a:t> (or third), and (3) the principle of identity. </a:t>
            </a:r>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kumimoji="1"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a:xfrm>
            <a:off x="457200" y="1200151"/>
            <a:ext cx="8229600" cy="3394472"/>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154781"/>
            <a:ext cx="6019800" cy="329088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2021/1/30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transition spd="slow"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A786DE7-2126-6043-A455-667DD03803B5}" type="datetimeFigureOut">
              <a:rPr kumimoji="1" lang="zh-CN" altLang="en-US" smtClean="0"/>
              <a:t>2021/1/30</a:t>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80BEC1B-51DE-0745-A08C-B72D17F97F52}" type="slidenum">
              <a:rPr kumimoji="1" lang="zh-CN" altLang="en-US" smtClean="0"/>
              <a:t>‹#›</a:t>
            </a:fld>
            <a:endParaRPr kumimoji="1"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0">
    <p:wipe/>
  </p:transitio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fengmiankua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1" y="0"/>
            <a:ext cx="9135879" cy="5143500"/>
          </a:xfrm>
          <a:prstGeom prst="rect">
            <a:avLst/>
          </a:prstGeom>
        </p:spPr>
      </p:pic>
      <p:sp>
        <p:nvSpPr>
          <p:cNvPr id="7" name="文本框 7"/>
          <p:cNvSpPr txBox="1"/>
          <p:nvPr/>
        </p:nvSpPr>
        <p:spPr>
          <a:xfrm>
            <a:off x="1927860" y="1557020"/>
            <a:ext cx="5287645" cy="706755"/>
          </a:xfrm>
          <a:prstGeom prst="rect">
            <a:avLst/>
          </a:prstGeom>
          <a:noFill/>
        </p:spPr>
        <p:txBody>
          <a:bodyPr wrap="square" rtlCol="0">
            <a:spAutoFit/>
          </a:bodyPr>
          <a:lstStyle/>
          <a:p>
            <a:pPr algn="ctr"/>
            <a:r>
              <a:rPr sz="4000" dirty="0">
                <a:solidFill>
                  <a:srgbClr val="1AF9E8"/>
                </a:solidFill>
                <a:latin typeface="微软雅黑" panose="020B0503020204020204" pitchFamily="34" charset="-122"/>
                <a:ea typeface="微软雅黑" panose="020B0503020204020204" pitchFamily="34" charset="-122"/>
                <a:cs typeface="华文中宋" panose="02010600040101010101" charset="-122"/>
              </a:rPr>
              <a:t>Artificial Intelligence</a:t>
            </a:r>
          </a:p>
        </p:txBody>
      </p:sp>
      <p:sp>
        <p:nvSpPr>
          <p:cNvPr id="8" name="文本框 3"/>
          <p:cNvSpPr txBox="1"/>
          <p:nvPr/>
        </p:nvSpPr>
        <p:spPr>
          <a:xfrm>
            <a:off x="3180080" y="2636520"/>
            <a:ext cx="2794000" cy="337185"/>
          </a:xfrm>
          <a:prstGeom prst="rect">
            <a:avLst/>
          </a:prstGeom>
          <a:noFill/>
          <a:ln>
            <a:noFill/>
          </a:ln>
        </p:spPr>
        <p:txBody>
          <a:bodyPr wrap="square" rtlCol="0">
            <a:spAutoFit/>
          </a:bodyPr>
          <a:lstStyle/>
          <a:p>
            <a:pPr defTabSz="685800"/>
            <a:r>
              <a:rPr lang="zh-CN" altLang="en-US" sz="1600" dirty="0">
                <a:solidFill>
                  <a:schemeClr val="tx1">
                    <a:lumMod val="85000"/>
                  </a:schemeClr>
                </a:solidFill>
                <a:latin typeface="微软雅黑" panose="020B0503020204020204" pitchFamily="34" charset="-122"/>
                <a:ea typeface="微软雅黑" panose="020B0503020204020204" pitchFamily="34" charset="-122"/>
                <a:cs typeface="Arial" panose="020B0604020202020204" pitchFamily="34" charset="0"/>
              </a:rPr>
              <a:t>Reporting Group: Group 4</a:t>
            </a:r>
          </a:p>
        </p:txBody>
      </p:sp>
      <p:sp>
        <p:nvSpPr>
          <p:cNvPr id="10" name="文本框 6"/>
          <p:cNvSpPr txBox="1"/>
          <p:nvPr/>
        </p:nvSpPr>
        <p:spPr>
          <a:xfrm>
            <a:off x="3029126" y="3178238"/>
            <a:ext cx="3085465" cy="337185"/>
          </a:xfrm>
          <a:prstGeom prst="rect">
            <a:avLst/>
          </a:prstGeom>
          <a:noFill/>
          <a:ln>
            <a:noFill/>
          </a:ln>
        </p:spPr>
        <p:txBody>
          <a:bodyPr wrap="none" rtlCol="0">
            <a:spAutoFit/>
          </a:bodyPr>
          <a:lstStyle/>
          <a:p>
            <a:pPr algn="l"/>
            <a:r>
              <a:rPr kumimoji="1" lang="zh-CN" altLang="en-US" sz="1600" dirty="0">
                <a:solidFill>
                  <a:schemeClr val="tx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Reporting Date：：</a:t>
            </a:r>
            <a:r>
              <a:rPr kumimoji="1" lang="en-US" altLang="zh-CN" sz="1600" dirty="0">
                <a:solidFill>
                  <a:schemeClr val="tx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2020-1-31</a:t>
            </a:r>
            <a:endParaRPr kumimoji="1" lang="zh-CN" altLang="en-US" sz="1600" dirty="0">
              <a:solidFill>
                <a:schemeClr val="tx1">
                  <a:lumMod val="8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Driving With The Top Dow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81028" y="3515179"/>
            <a:ext cx="609600" cy="6096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4" presetClass="entr" presetSubtype="1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randombar(horizontal)">
                                      <p:cBhvr>
                                        <p:cTn id="9" dur="100"/>
                                        <p:tgtEl>
                                          <p:spTgt spid="12"/>
                                        </p:tgtEl>
                                      </p:cBhvr>
                                    </p:animEffect>
                                  </p:childTnLst>
                                </p:cTn>
                              </p:par>
                            </p:childTnLst>
                          </p:cTn>
                        </p:par>
                        <p:par>
                          <p:cTn id="10" fill="hold">
                            <p:stCondLst>
                              <p:cond delay="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3" repeatCount="indefinite" fill="remove" display="0">
                  <p:stCondLst>
                    <p:cond delay="indefinite"/>
                  </p:stCondLst>
                  <p:endCondLst>
                    <p:cond evt="onStopAudio" delay="0">
                      <p:tgtEl>
                        <p:sldTgt/>
                      </p:tgtEl>
                    </p:cond>
                  </p:endCondLst>
                </p:cTn>
                <p:tgtEl>
                  <p:spTgt spid="2"/>
                </p:tgtEl>
              </p:cMediaNode>
            </p:audio>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F6898-1848-46C2-87F4-2556554659F1}"/>
              </a:ext>
            </a:extLst>
          </p:cNvPr>
          <p:cNvSpPr>
            <a:spLocks noGrp="1"/>
          </p:cNvSpPr>
          <p:nvPr>
            <p:ph type="title"/>
          </p:nvPr>
        </p:nvSpPr>
        <p:spPr>
          <a:xfrm>
            <a:off x="685800" y="2060972"/>
            <a:ext cx="7772400" cy="1021556"/>
          </a:xfrm>
        </p:spPr>
        <p:txBody>
          <a:bodyPr/>
          <a:lstStyle/>
          <a:p>
            <a:r>
              <a:rPr lang="en-US" altLang="zh-CN" dirty="0"/>
              <a:t>Electrical product design</a:t>
            </a:r>
            <a:br>
              <a:rPr lang="zh-CN" altLang="en-US" dirty="0"/>
            </a:br>
            <a:endParaRPr lang="zh-CN" altLang="en-US" dirty="0"/>
          </a:p>
        </p:txBody>
      </p:sp>
      <p:sp>
        <p:nvSpPr>
          <p:cNvPr id="3" name="文本占位符 2">
            <a:extLst>
              <a:ext uri="{FF2B5EF4-FFF2-40B4-BE49-F238E27FC236}">
                <a16:creationId xmlns:a16="http://schemas.microsoft.com/office/drawing/2014/main" id="{8D7EB2A2-CC7A-4DA6-A6DA-BF6E29D1964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6856166"/>
      </p:ext>
    </p:extLst>
  </p:cSld>
  <p:clrMapOvr>
    <a:masterClrMapping/>
  </p:clrMapOvr>
  <p:transition spd="slow"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tuxin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6"/>
            <a:ext cx="9135879" cy="5143500"/>
          </a:xfrm>
          <a:prstGeom prst="rect">
            <a:avLst/>
          </a:prstGeom>
        </p:spPr>
      </p:pic>
      <p:pic>
        <p:nvPicPr>
          <p:cNvPr id="18" name="图片 17" descr="tuxin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 y="2540"/>
            <a:ext cx="9135879" cy="5143500"/>
          </a:xfrm>
          <a:prstGeom prst="rect">
            <a:avLst/>
          </a:prstGeom>
        </p:spPr>
      </p:pic>
      <p:sp>
        <p:nvSpPr>
          <p:cNvPr id="42" name="Oval 90"/>
          <p:cNvSpPr>
            <a:spLocks noChangeAspect="1"/>
          </p:cNvSpPr>
          <p:nvPr/>
        </p:nvSpPr>
        <p:spPr>
          <a:xfrm>
            <a:off x="902279" y="945303"/>
            <a:ext cx="498222" cy="498219"/>
          </a:xfrm>
          <a:prstGeom prst="ellipse">
            <a:avLst/>
          </a:prstGeom>
          <a:solidFill>
            <a:srgbClr val="00303A"/>
          </a:solidFill>
          <a:ln w="19050" cmpd="sng">
            <a:solidFill>
              <a:srgbClr val="1AF9E8"/>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01</a:t>
            </a:r>
          </a:p>
        </p:txBody>
      </p:sp>
      <p:sp>
        <p:nvSpPr>
          <p:cNvPr id="43" name="Oval 91"/>
          <p:cNvSpPr>
            <a:spLocks noChangeAspect="1"/>
          </p:cNvSpPr>
          <p:nvPr/>
        </p:nvSpPr>
        <p:spPr>
          <a:xfrm>
            <a:off x="3085444" y="945303"/>
            <a:ext cx="498222" cy="498219"/>
          </a:xfrm>
          <a:prstGeom prst="ellipse">
            <a:avLst/>
          </a:prstGeom>
          <a:solidFill>
            <a:srgbClr val="00303A"/>
          </a:solidFill>
          <a:ln w="19050" cmpd="sng">
            <a:solidFill>
              <a:srgbClr val="1AF9E8"/>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02</a:t>
            </a:r>
            <a:endParaRPr lang="en-US" sz="1400" dirty="0">
              <a:solidFill>
                <a:schemeClr val="tx1"/>
              </a:solidFill>
            </a:endParaRPr>
          </a:p>
        </p:txBody>
      </p:sp>
      <p:sp>
        <p:nvSpPr>
          <p:cNvPr id="44" name="Oval 92"/>
          <p:cNvSpPr>
            <a:spLocks noChangeAspect="1"/>
          </p:cNvSpPr>
          <p:nvPr/>
        </p:nvSpPr>
        <p:spPr>
          <a:xfrm>
            <a:off x="5240688" y="945303"/>
            <a:ext cx="498222" cy="498219"/>
          </a:xfrm>
          <a:prstGeom prst="ellipse">
            <a:avLst/>
          </a:prstGeom>
          <a:solidFill>
            <a:srgbClr val="00303A"/>
          </a:solidFill>
          <a:ln w="19050" cmpd="sng">
            <a:solidFill>
              <a:srgbClr val="1AF9E8"/>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03</a:t>
            </a:r>
            <a:endParaRPr lang="en-US" sz="1400" dirty="0">
              <a:solidFill>
                <a:schemeClr val="tx1"/>
              </a:solidFill>
            </a:endParaRPr>
          </a:p>
        </p:txBody>
      </p:sp>
      <p:sp>
        <p:nvSpPr>
          <p:cNvPr id="45" name="Oval 93"/>
          <p:cNvSpPr>
            <a:spLocks noChangeAspect="1"/>
          </p:cNvSpPr>
          <p:nvPr/>
        </p:nvSpPr>
        <p:spPr>
          <a:xfrm>
            <a:off x="7042136" y="945303"/>
            <a:ext cx="498222" cy="498219"/>
          </a:xfrm>
          <a:prstGeom prst="ellipse">
            <a:avLst/>
          </a:prstGeom>
          <a:solidFill>
            <a:srgbClr val="00303A"/>
          </a:solidFill>
          <a:ln w="19050" cmpd="sng">
            <a:solidFill>
              <a:srgbClr val="1AF9E8"/>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04</a:t>
            </a:r>
            <a:endParaRPr lang="en-US" sz="1400" dirty="0">
              <a:solidFill>
                <a:schemeClr val="tx1"/>
              </a:solidFill>
            </a:endParaRPr>
          </a:p>
        </p:txBody>
      </p:sp>
      <p:sp>
        <p:nvSpPr>
          <p:cNvPr id="25" name="Text Box 11"/>
          <p:cNvSpPr txBox="1">
            <a:spLocks noChangeArrowheads="1"/>
          </p:cNvSpPr>
          <p:nvPr/>
        </p:nvSpPr>
        <p:spPr bwMode="auto">
          <a:xfrm>
            <a:off x="419735" y="1597660"/>
            <a:ext cx="1955800" cy="31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defTabSz="685800">
              <a:lnSpc>
                <a:spcPts val="1500"/>
              </a:lnSpc>
              <a:buClr>
                <a:srgbClr val="0070C0"/>
              </a:buClr>
            </a:pPr>
            <a:r>
              <a:rPr lang="zh-CN" altLang="en-US" sz="900" b="1" dirty="0">
                <a:solidFill>
                  <a:srgbClr val="FFFFFF"/>
                </a:solidFill>
                <a:latin typeface="微软雅黑" panose="020B0503020204020204" pitchFamily="34" charset="-122"/>
                <a:ea typeface="微软雅黑" panose="020B0503020204020204" pitchFamily="34" charset="-122"/>
              </a:rPr>
              <a:t> EU(European Union)：</a:t>
            </a:r>
          </a:p>
          <a:p>
            <a:pPr algn="l" defTabSz="685800">
              <a:lnSpc>
                <a:spcPts val="1500"/>
              </a:lnSpc>
              <a:buClr>
                <a:srgbClr val="0070C0"/>
              </a:buClr>
            </a:pPr>
            <a:endParaRPr lang="zh-CN" altLang="en-US" sz="900" dirty="0">
              <a:solidFill>
                <a:srgbClr val="FFFFFF"/>
              </a:solidFill>
              <a:latin typeface="微软雅黑" panose="020B0503020204020204" pitchFamily="34" charset="-122"/>
              <a:ea typeface="微软雅黑" panose="020B0503020204020204" pitchFamily="34" charset="-122"/>
            </a:endParaRPr>
          </a:p>
          <a:p>
            <a:pPr algn="l" defTabSz="685800">
              <a:lnSpc>
                <a:spcPts val="1500"/>
              </a:lnSpc>
              <a:buClr>
                <a:srgbClr val="0070C0"/>
              </a:buClr>
            </a:pPr>
            <a:r>
              <a:rPr lang="zh-CN" altLang="en-US" sz="900" dirty="0">
                <a:solidFill>
                  <a:srgbClr val="FFFFFF"/>
                </a:solidFill>
                <a:latin typeface="微软雅黑" panose="020B0503020204020204" pitchFamily="34" charset="-122"/>
                <a:ea typeface="微软雅黑" panose="020B0503020204020204" pitchFamily="34" charset="-122"/>
              </a:rPr>
              <a:t>The EU is launching a number of initiatives to promote open data sharing. On the one hand, it encourages wider sharing of privately owned data and provides legal and technical support for data sharing; on the other hand, it encourages the public sector to synchronize the opening of information and provide corresponding data acquisition and preservation advice to maximize data flow and sharing.</a:t>
            </a:r>
          </a:p>
        </p:txBody>
      </p:sp>
      <p:sp>
        <p:nvSpPr>
          <p:cNvPr id="46" name="Text Box 11"/>
          <p:cNvSpPr txBox="1">
            <a:spLocks noChangeArrowheads="1"/>
          </p:cNvSpPr>
          <p:nvPr/>
        </p:nvSpPr>
        <p:spPr bwMode="auto">
          <a:xfrm>
            <a:off x="2497455" y="1597660"/>
            <a:ext cx="1932305" cy="31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defTabSz="685800">
              <a:lnSpc>
                <a:spcPts val="1500"/>
              </a:lnSpc>
              <a:buClr>
                <a:srgbClr val="0070C0"/>
              </a:buClr>
            </a:pPr>
            <a:r>
              <a:rPr lang="zh-CN" altLang="en-US" sz="900" b="1" dirty="0">
                <a:solidFill>
                  <a:srgbClr val="FFFFFF"/>
                </a:solidFill>
                <a:latin typeface="微软雅黑" panose="020B0503020204020204" pitchFamily="34" charset="-122"/>
                <a:ea typeface="微软雅黑" panose="020B0503020204020204" pitchFamily="34" charset="-122"/>
              </a:rPr>
              <a:t>America：</a:t>
            </a:r>
          </a:p>
          <a:p>
            <a:pPr algn="l" defTabSz="685800">
              <a:lnSpc>
                <a:spcPts val="1500"/>
              </a:lnSpc>
              <a:buClr>
                <a:srgbClr val="0070C0"/>
              </a:buClr>
            </a:pPr>
            <a:r>
              <a:rPr lang="zh-CN" altLang="en-US" sz="900" dirty="0">
                <a:solidFill>
                  <a:srgbClr val="FFFFFF"/>
                </a:solidFill>
                <a:latin typeface="微软雅黑" panose="020B0503020204020204" pitchFamily="34" charset="-122"/>
                <a:ea typeface="微软雅黑" panose="020B0503020204020204" pitchFamily="34" charset="-122"/>
              </a:rPr>
              <a:t>The United States has obvious advantages in the development of artificial intelligence. Scientific research institutions have brought continuous innovation to artificial intelligence. Rapid iteration of relevant innovative products.</a:t>
            </a:r>
          </a:p>
          <a:p>
            <a:pPr algn="l" defTabSz="685800">
              <a:lnSpc>
                <a:spcPts val="1500"/>
              </a:lnSpc>
              <a:buClr>
                <a:srgbClr val="0070C0"/>
              </a:buClr>
            </a:pPr>
            <a:r>
              <a:rPr lang="zh-CN" altLang="en-US" sz="900" dirty="0">
                <a:solidFill>
                  <a:srgbClr val="FFFFFF"/>
                </a:solidFill>
                <a:latin typeface="微软雅黑" panose="020B0503020204020204" pitchFamily="34" charset="-122"/>
                <a:ea typeface="微软雅黑" panose="020B0503020204020204" pitchFamily="34" charset="-122"/>
              </a:rPr>
              <a:t>Silicon Valley is the key area of artificial intelligence development. In the scale of artificial intelligence financing, the United States dominates the world, accounting for more than 60 percent.</a:t>
            </a:r>
          </a:p>
        </p:txBody>
      </p:sp>
      <p:sp>
        <p:nvSpPr>
          <p:cNvPr id="48" name="Text Box 11"/>
          <p:cNvSpPr txBox="1">
            <a:spLocks noChangeArrowheads="1"/>
          </p:cNvSpPr>
          <p:nvPr/>
        </p:nvSpPr>
        <p:spPr bwMode="auto">
          <a:xfrm>
            <a:off x="4487545" y="1528445"/>
            <a:ext cx="2052955" cy="31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defTabSz="685800">
              <a:lnSpc>
                <a:spcPts val="1500"/>
              </a:lnSpc>
              <a:buClr>
                <a:srgbClr val="0070C0"/>
              </a:buClr>
            </a:pPr>
            <a:r>
              <a:rPr lang="zh-CN" altLang="en-US" sz="900" b="1" dirty="0">
                <a:solidFill>
                  <a:srgbClr val="FFFFFF"/>
                </a:solidFill>
                <a:latin typeface="微软雅黑" panose="020B0503020204020204" pitchFamily="34" charset="-122"/>
                <a:ea typeface="微软雅黑" panose="020B0503020204020204" pitchFamily="34" charset="-122"/>
              </a:rPr>
              <a:t>Germany：</a:t>
            </a:r>
          </a:p>
          <a:p>
            <a:pPr algn="l" defTabSz="685800">
              <a:lnSpc>
                <a:spcPts val="1500"/>
              </a:lnSpc>
              <a:buClr>
                <a:srgbClr val="0070C0"/>
              </a:buClr>
            </a:pPr>
            <a:r>
              <a:rPr lang="zh-CN" altLang="en-US" sz="900" dirty="0">
                <a:solidFill>
                  <a:srgbClr val="FFFFFF"/>
                </a:solidFill>
                <a:latin typeface="微软雅黑" panose="020B0503020204020204" pitchFamily="34" charset="-122"/>
                <a:ea typeface="微软雅黑" panose="020B0503020204020204" pitchFamily="34" charset="-122"/>
              </a:rPr>
              <a:t>The German government plays an important role in the primary stage of the development of industrial robots, leading the development of industrial robots to the direction of intelligence, lightweight, flexibility and high energy efficiency. Germany focuses on service robots to speed up the development and application of intelligent robots. Germany is in the forefront of the world in sensor, vehicle intelligent system and some other technical fields.</a:t>
            </a:r>
          </a:p>
        </p:txBody>
      </p:sp>
      <p:sp>
        <p:nvSpPr>
          <p:cNvPr id="50" name="Text Box 11"/>
          <p:cNvSpPr txBox="1">
            <a:spLocks noChangeArrowheads="1"/>
          </p:cNvSpPr>
          <p:nvPr/>
        </p:nvSpPr>
        <p:spPr bwMode="auto">
          <a:xfrm>
            <a:off x="6540500" y="1597660"/>
            <a:ext cx="1871345" cy="297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defTabSz="685800">
              <a:lnSpc>
                <a:spcPts val="1500"/>
              </a:lnSpc>
              <a:buClr>
                <a:srgbClr val="0070C0"/>
              </a:buClr>
            </a:pPr>
            <a:r>
              <a:rPr lang="zh-CN" altLang="en-US" sz="900" b="1" dirty="0">
                <a:solidFill>
                  <a:srgbClr val="FFFFFF"/>
                </a:solidFill>
                <a:latin typeface="微软雅黑" panose="020B0503020204020204" pitchFamily="34" charset="-122"/>
                <a:ea typeface="微软雅黑" panose="020B0503020204020204" pitchFamily="34" charset="-122"/>
              </a:rPr>
              <a:t>Chinese：</a:t>
            </a:r>
          </a:p>
          <a:p>
            <a:pPr algn="l" defTabSz="685800">
              <a:lnSpc>
                <a:spcPts val="1500"/>
              </a:lnSpc>
              <a:buClr>
                <a:srgbClr val="0070C0"/>
              </a:buClr>
            </a:pPr>
            <a:endParaRPr lang="zh-CN" altLang="en-US" sz="900" b="1" dirty="0">
              <a:solidFill>
                <a:srgbClr val="FFFFFF"/>
              </a:solidFill>
              <a:latin typeface="微软雅黑" panose="020B0503020204020204" pitchFamily="34" charset="-122"/>
              <a:ea typeface="微软雅黑" panose="020B0503020204020204" pitchFamily="34" charset="-122"/>
            </a:endParaRPr>
          </a:p>
          <a:p>
            <a:pPr algn="l" defTabSz="685800">
              <a:lnSpc>
                <a:spcPts val="1500"/>
              </a:lnSpc>
              <a:buClr>
                <a:srgbClr val="0070C0"/>
              </a:buClr>
            </a:pPr>
            <a:r>
              <a:rPr lang="zh-CN" altLang="en-US" sz="900" dirty="0">
                <a:solidFill>
                  <a:srgbClr val="FFFFFF"/>
                </a:solidFill>
                <a:latin typeface="微软雅黑" panose="020B0503020204020204" pitchFamily="34" charset="-122"/>
                <a:ea typeface="微软雅黑" panose="020B0503020204020204" pitchFamily="34" charset="-122"/>
              </a:rPr>
              <a:t>On July 20,2017, the Chinese government suddenly announced that, by 2030, it must seize the global commanding heights of artificial intelligence! By 2030, the theory, technology and application of artificial intelligence will reach the world's leading level and become the world's leading innovation center of artificial intelligence.</a:t>
            </a:r>
          </a:p>
        </p:txBody>
      </p:sp>
      <p:grpSp>
        <p:nvGrpSpPr>
          <p:cNvPr id="52" name="组 51"/>
          <p:cNvGrpSpPr/>
          <p:nvPr/>
        </p:nvGrpSpPr>
        <p:grpSpPr>
          <a:xfrm>
            <a:off x="2079760" y="20773"/>
            <a:ext cx="4782472" cy="591332"/>
            <a:chOff x="2122940" y="13153"/>
            <a:chExt cx="4782472" cy="591332"/>
          </a:xfrm>
        </p:grpSpPr>
        <p:pic>
          <p:nvPicPr>
            <p:cNvPr id="53" name="图片 52" descr="tuxin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sp>
          <p:nvSpPr>
            <p:cNvPr id="54" name="文本框 53"/>
            <p:cNvSpPr txBox="1"/>
            <p:nvPr/>
          </p:nvSpPr>
          <p:spPr>
            <a:xfrm>
              <a:off x="3874482" y="117815"/>
              <a:ext cx="367998" cy="275590"/>
            </a:xfrm>
            <a:prstGeom prst="rect">
              <a:avLst/>
            </a:prstGeom>
            <a:noFill/>
          </p:spPr>
          <p:txBody>
            <a:bodyPr wrap="square" rtlCol="0">
              <a:spAutoFit/>
            </a:bodyPr>
            <a:lstStyle/>
            <a:p>
              <a:endParaRPr kumimoji="1" lang="zh-CN" altLang="en-US" sz="1200" dirty="0"/>
            </a:p>
          </p:txBody>
        </p:sp>
        <p:sp>
          <p:nvSpPr>
            <p:cNvPr id="55" name="文本框 21"/>
            <p:cNvSpPr txBox="1"/>
            <p:nvPr/>
          </p:nvSpPr>
          <p:spPr>
            <a:xfrm>
              <a:off x="3718695" y="49983"/>
              <a:ext cx="2273935" cy="410845"/>
            </a:xfrm>
            <a:prstGeom prst="rect">
              <a:avLst/>
            </a:prstGeom>
            <a:noFill/>
          </p:spPr>
          <p:txBody>
            <a:bodyPr wrap="square" rtlCol="0">
              <a:spAutoFit/>
            </a:bodyPr>
            <a:lstStyle/>
            <a:p>
              <a:pPr defTabSz="685800">
                <a:lnSpc>
                  <a:spcPct val="130000"/>
                </a:lnSpc>
                <a:defRPr/>
              </a:pPr>
              <a:r>
                <a:rPr lang="zh-CN" altLang="en-US" sz="1600" kern="1100" dirty="0">
                  <a:solidFill>
                    <a:srgbClr val="FF0000"/>
                  </a:solidFill>
                  <a:latin typeface="微软雅黑" panose="020B0503020204020204" pitchFamily="34" charset="-122"/>
                  <a:ea typeface="微软雅黑" panose="020B0503020204020204" pitchFamily="34" charset="-122"/>
                </a:rPr>
                <a:t> Space Line</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p:tgtEl>
                                          <p:spTgt spid="52"/>
                                        </p:tgtEl>
                                        <p:attrNameLst>
                                          <p:attrName>ppt_y</p:attrName>
                                        </p:attrNameLst>
                                      </p:cBhvr>
                                      <p:tavLst>
                                        <p:tav tm="0">
                                          <p:val>
                                            <p:strVal val="#ppt_y-#ppt_h*1.125000"/>
                                          </p:val>
                                        </p:tav>
                                        <p:tav tm="100000">
                                          <p:val>
                                            <p:strVal val="#ppt_y"/>
                                          </p:val>
                                        </p:tav>
                                      </p:tavLst>
                                    </p:anim>
                                    <p:animEffect transition="in" filter="wipe(down)">
                                      <p:cBhvr>
                                        <p:cTn id="8" dur="500"/>
                                        <p:tgtEl>
                                          <p:spTgt spid="52"/>
                                        </p:tgtEl>
                                      </p:cBhvr>
                                    </p:animEffect>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strVal val="4*#ppt_w"/>
                                          </p:val>
                                        </p:tav>
                                        <p:tav tm="100000">
                                          <p:val>
                                            <p:strVal val="#ppt_w"/>
                                          </p:val>
                                        </p:tav>
                                      </p:tavLst>
                                    </p:anim>
                                    <p:anim calcmode="lin" valueType="num">
                                      <p:cBhvr>
                                        <p:cTn id="13" dur="500" fill="hold"/>
                                        <p:tgtEl>
                                          <p:spTgt spid="42"/>
                                        </p:tgtEl>
                                        <p:attrNameLst>
                                          <p:attrName>ppt_h</p:attrName>
                                        </p:attrNameLst>
                                      </p:cBhvr>
                                      <p:tavLst>
                                        <p:tav tm="0">
                                          <p:val>
                                            <p:strVal val="4*#ppt_h"/>
                                          </p:val>
                                        </p:tav>
                                        <p:tav tm="100000">
                                          <p:val>
                                            <p:strVal val="#ppt_h"/>
                                          </p:val>
                                        </p:tav>
                                      </p:tavLst>
                                    </p:anim>
                                  </p:childTnLst>
                                </p:cTn>
                              </p:par>
                              <p:par>
                                <p:cTn id="14" presetID="23" presetClass="entr" presetSubtype="32" fill="hold" grpId="0" nodeType="withEffect">
                                  <p:stCondLst>
                                    <p:cond delay="20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strVal val="4*#ppt_w"/>
                                          </p:val>
                                        </p:tav>
                                        <p:tav tm="100000">
                                          <p:val>
                                            <p:strVal val="#ppt_w"/>
                                          </p:val>
                                        </p:tav>
                                      </p:tavLst>
                                    </p:anim>
                                    <p:anim calcmode="lin" valueType="num">
                                      <p:cBhvr>
                                        <p:cTn id="17" dur="500" fill="hold"/>
                                        <p:tgtEl>
                                          <p:spTgt spid="43"/>
                                        </p:tgtEl>
                                        <p:attrNameLst>
                                          <p:attrName>ppt_h</p:attrName>
                                        </p:attrNameLst>
                                      </p:cBhvr>
                                      <p:tavLst>
                                        <p:tav tm="0">
                                          <p:val>
                                            <p:strVal val="4*#ppt_h"/>
                                          </p:val>
                                        </p:tav>
                                        <p:tav tm="100000">
                                          <p:val>
                                            <p:strVal val="#ppt_h"/>
                                          </p:val>
                                        </p:tav>
                                      </p:tavLst>
                                    </p:anim>
                                  </p:childTnLst>
                                </p:cTn>
                              </p:par>
                              <p:par>
                                <p:cTn id="18" presetID="23" presetClass="entr" presetSubtype="32" fill="hold" grpId="0" nodeType="withEffect">
                                  <p:stCondLst>
                                    <p:cond delay="400"/>
                                  </p:stCondLst>
                                  <p:childTnLst>
                                    <p:set>
                                      <p:cBhvr>
                                        <p:cTn id="19" dur="1" fill="hold">
                                          <p:stCondLst>
                                            <p:cond delay="0"/>
                                          </p:stCondLst>
                                        </p:cTn>
                                        <p:tgtEl>
                                          <p:spTgt spid="44"/>
                                        </p:tgtEl>
                                        <p:attrNameLst>
                                          <p:attrName>style.visibility</p:attrName>
                                        </p:attrNameLst>
                                      </p:cBhvr>
                                      <p:to>
                                        <p:strVal val="visible"/>
                                      </p:to>
                                    </p:set>
                                    <p:anim calcmode="lin" valueType="num">
                                      <p:cBhvr>
                                        <p:cTn id="20" dur="500" fill="hold"/>
                                        <p:tgtEl>
                                          <p:spTgt spid="44"/>
                                        </p:tgtEl>
                                        <p:attrNameLst>
                                          <p:attrName>ppt_w</p:attrName>
                                        </p:attrNameLst>
                                      </p:cBhvr>
                                      <p:tavLst>
                                        <p:tav tm="0">
                                          <p:val>
                                            <p:strVal val="4*#ppt_w"/>
                                          </p:val>
                                        </p:tav>
                                        <p:tav tm="100000">
                                          <p:val>
                                            <p:strVal val="#ppt_w"/>
                                          </p:val>
                                        </p:tav>
                                      </p:tavLst>
                                    </p:anim>
                                    <p:anim calcmode="lin" valueType="num">
                                      <p:cBhvr>
                                        <p:cTn id="21" dur="500" fill="hold"/>
                                        <p:tgtEl>
                                          <p:spTgt spid="44"/>
                                        </p:tgtEl>
                                        <p:attrNameLst>
                                          <p:attrName>ppt_h</p:attrName>
                                        </p:attrNameLst>
                                      </p:cBhvr>
                                      <p:tavLst>
                                        <p:tav tm="0">
                                          <p:val>
                                            <p:strVal val="4*#ppt_h"/>
                                          </p:val>
                                        </p:tav>
                                        <p:tav tm="100000">
                                          <p:val>
                                            <p:strVal val="#ppt_h"/>
                                          </p:val>
                                        </p:tav>
                                      </p:tavLst>
                                    </p:anim>
                                  </p:childTnLst>
                                </p:cTn>
                              </p:par>
                              <p:par>
                                <p:cTn id="22" presetID="23" presetClass="entr" presetSubtype="32" fill="hold" grpId="0" nodeType="withEffect">
                                  <p:stCondLst>
                                    <p:cond delay="600"/>
                                  </p:stCondLst>
                                  <p:childTnLst>
                                    <p:set>
                                      <p:cBhvr>
                                        <p:cTn id="23" dur="1" fill="hold">
                                          <p:stCondLst>
                                            <p:cond delay="0"/>
                                          </p:stCondLst>
                                        </p:cTn>
                                        <p:tgtEl>
                                          <p:spTgt spid="45"/>
                                        </p:tgtEl>
                                        <p:attrNameLst>
                                          <p:attrName>style.visibility</p:attrName>
                                        </p:attrNameLst>
                                      </p:cBhvr>
                                      <p:to>
                                        <p:strVal val="visible"/>
                                      </p:to>
                                    </p:set>
                                    <p:anim calcmode="lin" valueType="num">
                                      <p:cBhvr>
                                        <p:cTn id="24" dur="500" fill="hold"/>
                                        <p:tgtEl>
                                          <p:spTgt spid="45"/>
                                        </p:tgtEl>
                                        <p:attrNameLst>
                                          <p:attrName>ppt_w</p:attrName>
                                        </p:attrNameLst>
                                      </p:cBhvr>
                                      <p:tavLst>
                                        <p:tav tm="0">
                                          <p:val>
                                            <p:strVal val="4*#ppt_w"/>
                                          </p:val>
                                        </p:tav>
                                        <p:tav tm="100000">
                                          <p:val>
                                            <p:strVal val="#ppt_w"/>
                                          </p:val>
                                        </p:tav>
                                      </p:tavLst>
                                    </p:anim>
                                    <p:anim calcmode="lin" valueType="num">
                                      <p:cBhvr>
                                        <p:cTn id="25" dur="500" fill="hold"/>
                                        <p:tgtEl>
                                          <p:spTgt spid="45"/>
                                        </p:tgtEl>
                                        <p:attrNameLst>
                                          <p:attrName>ppt_h</p:attrName>
                                        </p:attrNameLst>
                                      </p:cBhvr>
                                      <p:tavLst>
                                        <p:tav tm="0">
                                          <p:val>
                                            <p:strVal val="4*#ppt_h"/>
                                          </p:val>
                                        </p:tav>
                                        <p:tav tm="100000">
                                          <p:val>
                                            <p:strVal val="#ppt_h"/>
                                          </p:val>
                                        </p:tav>
                                      </p:tavLst>
                                    </p:anim>
                                  </p:childTnLst>
                                </p:cTn>
                              </p:par>
                              <p:par>
                                <p:cTn id="26" presetID="14" presetClass="entr" presetSubtype="1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randombar(horizontal)">
                                      <p:cBhvr>
                                        <p:cTn id="28" dur="500"/>
                                        <p:tgtEl>
                                          <p:spTgt spid="25"/>
                                        </p:tgtEl>
                                      </p:cBhvr>
                                    </p:animEffect>
                                  </p:childTnLst>
                                </p:cTn>
                              </p:par>
                              <p:par>
                                <p:cTn id="29" presetID="14" presetClass="entr" presetSubtype="10" fill="hold" grpId="0" nodeType="withEffect">
                                  <p:stCondLst>
                                    <p:cond delay="200"/>
                                  </p:stCondLst>
                                  <p:childTnLst>
                                    <p:set>
                                      <p:cBhvr>
                                        <p:cTn id="30" dur="1" fill="hold">
                                          <p:stCondLst>
                                            <p:cond delay="0"/>
                                          </p:stCondLst>
                                        </p:cTn>
                                        <p:tgtEl>
                                          <p:spTgt spid="46"/>
                                        </p:tgtEl>
                                        <p:attrNameLst>
                                          <p:attrName>style.visibility</p:attrName>
                                        </p:attrNameLst>
                                      </p:cBhvr>
                                      <p:to>
                                        <p:strVal val="visible"/>
                                      </p:to>
                                    </p:set>
                                    <p:animEffect transition="in" filter="randombar(horizontal)">
                                      <p:cBhvr>
                                        <p:cTn id="31" dur="500"/>
                                        <p:tgtEl>
                                          <p:spTgt spid="46"/>
                                        </p:tgtEl>
                                      </p:cBhvr>
                                    </p:animEffect>
                                  </p:childTnLst>
                                </p:cTn>
                              </p:par>
                              <p:par>
                                <p:cTn id="32" presetID="14" presetClass="entr" presetSubtype="10" fill="hold" grpId="0" nodeType="withEffect">
                                  <p:stCondLst>
                                    <p:cond delay="400"/>
                                  </p:stCondLst>
                                  <p:childTnLst>
                                    <p:set>
                                      <p:cBhvr>
                                        <p:cTn id="33" dur="1" fill="hold">
                                          <p:stCondLst>
                                            <p:cond delay="0"/>
                                          </p:stCondLst>
                                        </p:cTn>
                                        <p:tgtEl>
                                          <p:spTgt spid="48"/>
                                        </p:tgtEl>
                                        <p:attrNameLst>
                                          <p:attrName>style.visibility</p:attrName>
                                        </p:attrNameLst>
                                      </p:cBhvr>
                                      <p:to>
                                        <p:strVal val="visible"/>
                                      </p:to>
                                    </p:set>
                                    <p:animEffect transition="in" filter="randombar(horizontal)">
                                      <p:cBhvr>
                                        <p:cTn id="34" dur="500"/>
                                        <p:tgtEl>
                                          <p:spTgt spid="48"/>
                                        </p:tgtEl>
                                      </p:cBhvr>
                                    </p:animEffect>
                                  </p:childTnLst>
                                </p:cTn>
                              </p:par>
                              <p:par>
                                <p:cTn id="35" presetID="14" presetClass="entr" presetSubtype="10" fill="hold" grpId="0" nodeType="withEffect">
                                  <p:stCondLst>
                                    <p:cond delay="600"/>
                                  </p:stCondLst>
                                  <p:childTnLst>
                                    <p:set>
                                      <p:cBhvr>
                                        <p:cTn id="36" dur="1" fill="hold">
                                          <p:stCondLst>
                                            <p:cond delay="0"/>
                                          </p:stCondLst>
                                        </p:cTn>
                                        <p:tgtEl>
                                          <p:spTgt spid="50"/>
                                        </p:tgtEl>
                                        <p:attrNameLst>
                                          <p:attrName>style.visibility</p:attrName>
                                        </p:attrNameLst>
                                      </p:cBhvr>
                                      <p:to>
                                        <p:strVal val="visible"/>
                                      </p:to>
                                    </p:set>
                                    <p:animEffect transition="in" filter="randombar(horizontal)">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bldLvl="0" animBg="1"/>
      <p:bldP spid="45" grpId="0" bldLvl="0" animBg="1"/>
      <p:bldP spid="25" grpId="0"/>
      <p:bldP spid="46" grpId="0"/>
      <p:bldP spid="48" grpId="0"/>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tux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pic>
        <p:nvPicPr>
          <p:cNvPr id="50" name="图片 49" descr="tuxin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7766" y="13153"/>
            <a:ext cx="2436234" cy="5143500"/>
          </a:xfrm>
          <a:prstGeom prst="rect">
            <a:avLst/>
          </a:prstGeom>
        </p:spPr>
      </p:pic>
      <p:pic>
        <p:nvPicPr>
          <p:cNvPr id="49" name="图片 48" descr="tuxing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1" y="13153"/>
            <a:ext cx="6955449" cy="5143500"/>
          </a:xfrm>
          <a:prstGeom prst="rect">
            <a:avLst/>
          </a:prstGeom>
        </p:spPr>
      </p:pic>
      <p:sp>
        <p:nvSpPr>
          <p:cNvPr id="64" name="Line 21"/>
          <p:cNvSpPr>
            <a:spLocks noChangeShapeType="1"/>
          </p:cNvSpPr>
          <p:nvPr/>
        </p:nvSpPr>
        <p:spPr bwMode="auto">
          <a:xfrm flipH="1">
            <a:off x="2874145" y="1809462"/>
            <a:ext cx="2580334" cy="0"/>
          </a:xfrm>
          <a:prstGeom prst="line">
            <a:avLst/>
          </a:prstGeom>
          <a:noFill/>
          <a:ln w="25400" cap="rnd">
            <a:solidFill>
              <a:srgbClr val="1AF9E8"/>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00"/>
              </a:solidFill>
              <a:effectLst/>
              <a:uLnTx/>
              <a:uFillTx/>
              <a:ea typeface="微软雅黑" panose="020B0503020204020204" pitchFamily="34" charset="-122"/>
            </a:endParaRPr>
          </a:p>
        </p:txBody>
      </p:sp>
      <p:grpSp>
        <p:nvGrpSpPr>
          <p:cNvPr id="2" name="组 1"/>
          <p:cNvGrpSpPr/>
          <p:nvPr/>
        </p:nvGrpSpPr>
        <p:grpSpPr>
          <a:xfrm>
            <a:off x="136020" y="2861724"/>
            <a:ext cx="2521438" cy="1291229"/>
            <a:chOff x="872620" y="2839499"/>
            <a:chExt cx="2521438" cy="1291229"/>
          </a:xfrm>
        </p:grpSpPr>
        <p:grpSp>
          <p:nvGrpSpPr>
            <p:cNvPr id="46" name="Group 4"/>
            <p:cNvGrpSpPr/>
            <p:nvPr/>
          </p:nvGrpSpPr>
          <p:grpSpPr>
            <a:xfrm>
              <a:off x="872620" y="2839499"/>
              <a:ext cx="2521438" cy="1291229"/>
              <a:chOff x="1047907" y="3811319"/>
              <a:chExt cx="3673475" cy="1881187"/>
            </a:xfrm>
          </p:grpSpPr>
          <p:grpSp>
            <p:nvGrpSpPr>
              <p:cNvPr id="48" name="Group 5"/>
              <p:cNvGrpSpPr/>
              <p:nvPr/>
            </p:nvGrpSpPr>
            <p:grpSpPr bwMode="auto">
              <a:xfrm>
                <a:off x="1047907" y="3965306"/>
                <a:ext cx="3673475" cy="1727200"/>
                <a:chOff x="1728" y="3024"/>
                <a:chExt cx="2304" cy="1080"/>
              </a:xfrm>
            </p:grpSpPr>
            <p:sp>
              <p:nvSpPr>
                <p:cNvPr id="54" name="Freeform 5"/>
                <p:cNvSpPr/>
                <p:nvPr/>
              </p:nvSpPr>
              <p:spPr bwMode="auto">
                <a:xfrm>
                  <a:off x="1728" y="3024"/>
                  <a:ext cx="2304" cy="1080"/>
                </a:xfrm>
                <a:custGeom>
                  <a:avLst/>
                  <a:gdLst>
                    <a:gd name="T0" fmla="*/ 2304 w 2304"/>
                    <a:gd name="T1" fmla="*/ 792 h 1080"/>
                    <a:gd name="T2" fmla="*/ 2302 w 2304"/>
                    <a:gd name="T3" fmla="*/ 806 h 1080"/>
                    <a:gd name="T4" fmla="*/ 2290 w 2304"/>
                    <a:gd name="T5" fmla="*/ 836 h 1080"/>
                    <a:gd name="T6" fmla="*/ 2268 w 2304"/>
                    <a:gd name="T7" fmla="*/ 864 h 1080"/>
                    <a:gd name="T8" fmla="*/ 2234 w 2304"/>
                    <a:gd name="T9" fmla="*/ 892 h 1080"/>
                    <a:gd name="T10" fmla="*/ 2190 w 2304"/>
                    <a:gd name="T11" fmla="*/ 916 h 1080"/>
                    <a:gd name="T12" fmla="*/ 2108 w 2304"/>
                    <a:gd name="T13" fmla="*/ 954 h 1080"/>
                    <a:gd name="T14" fmla="*/ 1966 w 2304"/>
                    <a:gd name="T15" fmla="*/ 996 h 1080"/>
                    <a:gd name="T16" fmla="*/ 1796 w 2304"/>
                    <a:gd name="T17" fmla="*/ 1030 h 1080"/>
                    <a:gd name="T18" fmla="*/ 1600 w 2304"/>
                    <a:gd name="T19" fmla="*/ 1058 h 1080"/>
                    <a:gd name="T20" fmla="*/ 1384 w 2304"/>
                    <a:gd name="T21" fmla="*/ 1074 h 1080"/>
                    <a:gd name="T22" fmla="*/ 1152 w 2304"/>
                    <a:gd name="T23" fmla="*/ 1080 h 1080"/>
                    <a:gd name="T24" fmla="*/ 1034 w 2304"/>
                    <a:gd name="T25" fmla="*/ 1078 h 1080"/>
                    <a:gd name="T26" fmla="*/ 810 w 2304"/>
                    <a:gd name="T27" fmla="*/ 1068 h 1080"/>
                    <a:gd name="T28" fmla="*/ 602 w 2304"/>
                    <a:gd name="T29" fmla="*/ 1046 h 1080"/>
                    <a:gd name="T30" fmla="*/ 420 w 2304"/>
                    <a:gd name="T31" fmla="*/ 1014 h 1080"/>
                    <a:gd name="T32" fmla="*/ 264 w 2304"/>
                    <a:gd name="T33" fmla="*/ 976 h 1080"/>
                    <a:gd name="T34" fmla="*/ 140 w 2304"/>
                    <a:gd name="T35" fmla="*/ 930 h 1080"/>
                    <a:gd name="T36" fmla="*/ 90 w 2304"/>
                    <a:gd name="T37" fmla="*/ 904 h 1080"/>
                    <a:gd name="T38" fmla="*/ 52 w 2304"/>
                    <a:gd name="T39" fmla="*/ 878 h 1080"/>
                    <a:gd name="T40" fmla="*/ 24 w 2304"/>
                    <a:gd name="T41" fmla="*/ 850 h 1080"/>
                    <a:gd name="T42" fmla="*/ 6 w 2304"/>
                    <a:gd name="T43" fmla="*/ 822 h 1080"/>
                    <a:gd name="T44" fmla="*/ 0 w 2304"/>
                    <a:gd name="T45" fmla="*/ 792 h 1080"/>
                    <a:gd name="T46" fmla="*/ 288 w 2304"/>
                    <a:gd name="T47" fmla="*/ 216 h 1080"/>
                    <a:gd name="T48" fmla="*/ 292 w 2304"/>
                    <a:gd name="T49" fmla="*/ 194 h 1080"/>
                    <a:gd name="T50" fmla="*/ 306 w 2304"/>
                    <a:gd name="T51" fmla="*/ 172 h 1080"/>
                    <a:gd name="T52" fmla="*/ 326 w 2304"/>
                    <a:gd name="T53" fmla="*/ 152 h 1080"/>
                    <a:gd name="T54" fmla="*/ 356 w 2304"/>
                    <a:gd name="T55" fmla="*/ 132 h 1080"/>
                    <a:gd name="T56" fmla="*/ 436 w 2304"/>
                    <a:gd name="T57" fmla="*/ 96 h 1080"/>
                    <a:gd name="T58" fmla="*/ 542 w 2304"/>
                    <a:gd name="T59" fmla="*/ 64 h 1080"/>
                    <a:gd name="T60" fmla="*/ 668 w 2304"/>
                    <a:gd name="T61" fmla="*/ 36 h 1080"/>
                    <a:gd name="T62" fmla="*/ 816 w 2304"/>
                    <a:gd name="T63" fmla="*/ 16 h 1080"/>
                    <a:gd name="T64" fmla="*/ 978 w 2304"/>
                    <a:gd name="T65" fmla="*/ 4 h 1080"/>
                    <a:gd name="T66" fmla="*/ 1152 w 2304"/>
                    <a:gd name="T67" fmla="*/ 0 h 1080"/>
                    <a:gd name="T68" fmla="*/ 1240 w 2304"/>
                    <a:gd name="T69" fmla="*/ 2 h 1080"/>
                    <a:gd name="T70" fmla="*/ 1408 w 2304"/>
                    <a:gd name="T71" fmla="*/ 10 h 1080"/>
                    <a:gd name="T72" fmla="*/ 1564 w 2304"/>
                    <a:gd name="T73" fmla="*/ 26 h 1080"/>
                    <a:gd name="T74" fmla="*/ 1702 w 2304"/>
                    <a:gd name="T75" fmla="*/ 50 h 1080"/>
                    <a:gd name="T76" fmla="*/ 1818 w 2304"/>
                    <a:gd name="T77" fmla="*/ 78 h 1080"/>
                    <a:gd name="T78" fmla="*/ 1912 w 2304"/>
                    <a:gd name="T79" fmla="*/ 114 h 1080"/>
                    <a:gd name="T80" fmla="*/ 1964 w 2304"/>
                    <a:gd name="T81" fmla="*/ 142 h 1080"/>
                    <a:gd name="T82" fmla="*/ 1988 w 2304"/>
                    <a:gd name="T83" fmla="*/ 162 h 1080"/>
                    <a:gd name="T84" fmla="*/ 2006 w 2304"/>
                    <a:gd name="T85" fmla="*/ 184 h 1080"/>
                    <a:gd name="T86" fmla="*/ 2014 w 2304"/>
                    <a:gd name="T87" fmla="*/ 204 h 1080"/>
                    <a:gd name="T88" fmla="*/ 2016 w 2304"/>
                    <a:gd name="T89" fmla="*/ 216 h 1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1080"/>
                    <a:gd name="T137" fmla="*/ 2304 w 2304"/>
                    <a:gd name="T138" fmla="*/ 1080 h 10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1080">
                      <a:moveTo>
                        <a:pt x="2016" y="216"/>
                      </a:moveTo>
                      <a:lnTo>
                        <a:pt x="2304" y="792"/>
                      </a:lnTo>
                      <a:lnTo>
                        <a:pt x="2302" y="806"/>
                      </a:lnTo>
                      <a:lnTo>
                        <a:pt x="2298" y="822"/>
                      </a:lnTo>
                      <a:lnTo>
                        <a:pt x="2290" y="836"/>
                      </a:lnTo>
                      <a:lnTo>
                        <a:pt x="2280" y="850"/>
                      </a:lnTo>
                      <a:lnTo>
                        <a:pt x="2268" y="864"/>
                      </a:lnTo>
                      <a:lnTo>
                        <a:pt x="2252" y="878"/>
                      </a:lnTo>
                      <a:lnTo>
                        <a:pt x="2234" y="892"/>
                      </a:lnTo>
                      <a:lnTo>
                        <a:pt x="2214" y="904"/>
                      </a:lnTo>
                      <a:lnTo>
                        <a:pt x="2190" y="916"/>
                      </a:lnTo>
                      <a:lnTo>
                        <a:pt x="2164" y="930"/>
                      </a:lnTo>
                      <a:lnTo>
                        <a:pt x="2108" y="954"/>
                      </a:lnTo>
                      <a:lnTo>
                        <a:pt x="2040" y="976"/>
                      </a:lnTo>
                      <a:lnTo>
                        <a:pt x="1966" y="996"/>
                      </a:lnTo>
                      <a:lnTo>
                        <a:pt x="1884" y="1014"/>
                      </a:lnTo>
                      <a:lnTo>
                        <a:pt x="1796" y="1030"/>
                      </a:lnTo>
                      <a:lnTo>
                        <a:pt x="1702" y="1046"/>
                      </a:lnTo>
                      <a:lnTo>
                        <a:pt x="1600" y="1058"/>
                      </a:lnTo>
                      <a:lnTo>
                        <a:pt x="1494" y="1068"/>
                      </a:lnTo>
                      <a:lnTo>
                        <a:pt x="1384" y="1074"/>
                      </a:lnTo>
                      <a:lnTo>
                        <a:pt x="1270" y="1078"/>
                      </a:lnTo>
                      <a:lnTo>
                        <a:pt x="1152" y="1080"/>
                      </a:lnTo>
                      <a:lnTo>
                        <a:pt x="1034" y="1078"/>
                      </a:lnTo>
                      <a:lnTo>
                        <a:pt x="920" y="1074"/>
                      </a:lnTo>
                      <a:lnTo>
                        <a:pt x="810" y="1068"/>
                      </a:lnTo>
                      <a:lnTo>
                        <a:pt x="704" y="1058"/>
                      </a:lnTo>
                      <a:lnTo>
                        <a:pt x="602" y="1046"/>
                      </a:lnTo>
                      <a:lnTo>
                        <a:pt x="508" y="1030"/>
                      </a:lnTo>
                      <a:lnTo>
                        <a:pt x="420" y="1014"/>
                      </a:lnTo>
                      <a:lnTo>
                        <a:pt x="338" y="996"/>
                      </a:lnTo>
                      <a:lnTo>
                        <a:pt x="264" y="976"/>
                      </a:lnTo>
                      <a:lnTo>
                        <a:pt x="196" y="954"/>
                      </a:lnTo>
                      <a:lnTo>
                        <a:pt x="140" y="930"/>
                      </a:lnTo>
                      <a:lnTo>
                        <a:pt x="114" y="916"/>
                      </a:lnTo>
                      <a:lnTo>
                        <a:pt x="90" y="904"/>
                      </a:lnTo>
                      <a:lnTo>
                        <a:pt x="70" y="892"/>
                      </a:lnTo>
                      <a:lnTo>
                        <a:pt x="52" y="878"/>
                      </a:lnTo>
                      <a:lnTo>
                        <a:pt x="36" y="864"/>
                      </a:lnTo>
                      <a:lnTo>
                        <a:pt x="24" y="850"/>
                      </a:lnTo>
                      <a:lnTo>
                        <a:pt x="14" y="836"/>
                      </a:lnTo>
                      <a:lnTo>
                        <a:pt x="6" y="822"/>
                      </a:lnTo>
                      <a:lnTo>
                        <a:pt x="2" y="806"/>
                      </a:lnTo>
                      <a:lnTo>
                        <a:pt x="0" y="792"/>
                      </a:lnTo>
                      <a:lnTo>
                        <a:pt x="288" y="216"/>
                      </a:lnTo>
                      <a:lnTo>
                        <a:pt x="290" y="204"/>
                      </a:lnTo>
                      <a:lnTo>
                        <a:pt x="292" y="194"/>
                      </a:lnTo>
                      <a:lnTo>
                        <a:pt x="298" y="184"/>
                      </a:lnTo>
                      <a:lnTo>
                        <a:pt x="306" y="172"/>
                      </a:lnTo>
                      <a:lnTo>
                        <a:pt x="316" y="162"/>
                      </a:lnTo>
                      <a:lnTo>
                        <a:pt x="326" y="152"/>
                      </a:lnTo>
                      <a:lnTo>
                        <a:pt x="340" y="142"/>
                      </a:lnTo>
                      <a:lnTo>
                        <a:pt x="356" y="132"/>
                      </a:lnTo>
                      <a:lnTo>
                        <a:pt x="392" y="114"/>
                      </a:lnTo>
                      <a:lnTo>
                        <a:pt x="436" y="96"/>
                      </a:lnTo>
                      <a:lnTo>
                        <a:pt x="486" y="78"/>
                      </a:lnTo>
                      <a:lnTo>
                        <a:pt x="542" y="64"/>
                      </a:lnTo>
                      <a:lnTo>
                        <a:pt x="602" y="50"/>
                      </a:lnTo>
                      <a:lnTo>
                        <a:pt x="668" y="36"/>
                      </a:lnTo>
                      <a:lnTo>
                        <a:pt x="740" y="26"/>
                      </a:lnTo>
                      <a:lnTo>
                        <a:pt x="816" y="16"/>
                      </a:lnTo>
                      <a:lnTo>
                        <a:pt x="896" y="10"/>
                      </a:lnTo>
                      <a:lnTo>
                        <a:pt x="978" y="4"/>
                      </a:lnTo>
                      <a:lnTo>
                        <a:pt x="1064" y="2"/>
                      </a:lnTo>
                      <a:lnTo>
                        <a:pt x="1152" y="0"/>
                      </a:lnTo>
                      <a:lnTo>
                        <a:pt x="1240" y="2"/>
                      </a:lnTo>
                      <a:lnTo>
                        <a:pt x="1326" y="4"/>
                      </a:lnTo>
                      <a:lnTo>
                        <a:pt x="1408" y="10"/>
                      </a:lnTo>
                      <a:lnTo>
                        <a:pt x="1488" y="16"/>
                      </a:lnTo>
                      <a:lnTo>
                        <a:pt x="1564" y="26"/>
                      </a:lnTo>
                      <a:lnTo>
                        <a:pt x="1636" y="36"/>
                      </a:lnTo>
                      <a:lnTo>
                        <a:pt x="1702" y="50"/>
                      </a:lnTo>
                      <a:lnTo>
                        <a:pt x="1762" y="64"/>
                      </a:lnTo>
                      <a:lnTo>
                        <a:pt x="1818" y="78"/>
                      </a:lnTo>
                      <a:lnTo>
                        <a:pt x="1868" y="96"/>
                      </a:lnTo>
                      <a:lnTo>
                        <a:pt x="1912" y="114"/>
                      </a:lnTo>
                      <a:lnTo>
                        <a:pt x="1948" y="132"/>
                      </a:lnTo>
                      <a:lnTo>
                        <a:pt x="1964" y="142"/>
                      </a:lnTo>
                      <a:lnTo>
                        <a:pt x="1978" y="152"/>
                      </a:lnTo>
                      <a:lnTo>
                        <a:pt x="1988" y="162"/>
                      </a:lnTo>
                      <a:lnTo>
                        <a:pt x="1998" y="172"/>
                      </a:lnTo>
                      <a:lnTo>
                        <a:pt x="2006" y="184"/>
                      </a:lnTo>
                      <a:lnTo>
                        <a:pt x="2012" y="194"/>
                      </a:lnTo>
                      <a:lnTo>
                        <a:pt x="2014" y="204"/>
                      </a:lnTo>
                      <a:lnTo>
                        <a:pt x="2016" y="216"/>
                      </a:lnTo>
                      <a:close/>
                    </a:path>
                  </a:pathLst>
                </a:custGeom>
                <a:solidFill>
                  <a:srgbClr val="213F3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b="1">
                    <a:solidFill>
                      <a:srgbClr val="000000"/>
                    </a:solidFill>
                    <a:ea typeface="微软雅黑" panose="020B0503020204020204" pitchFamily="34" charset="-122"/>
                  </a:endParaRPr>
                </a:p>
              </p:txBody>
            </p:sp>
            <p:sp>
              <p:nvSpPr>
                <p:cNvPr id="55" name="Freeform 6"/>
                <p:cNvSpPr/>
                <p:nvPr/>
              </p:nvSpPr>
              <p:spPr bwMode="auto">
                <a:xfrm>
                  <a:off x="2016" y="3024"/>
                  <a:ext cx="1728" cy="432"/>
                </a:xfrm>
                <a:custGeom>
                  <a:avLst/>
                  <a:gdLst>
                    <a:gd name="T0" fmla="*/ 1728 w 1728"/>
                    <a:gd name="T1" fmla="*/ 216 h 432"/>
                    <a:gd name="T2" fmla="*/ 1724 w 1728"/>
                    <a:gd name="T3" fmla="*/ 238 h 432"/>
                    <a:gd name="T4" fmla="*/ 1710 w 1728"/>
                    <a:gd name="T5" fmla="*/ 260 h 432"/>
                    <a:gd name="T6" fmla="*/ 1690 w 1728"/>
                    <a:gd name="T7" fmla="*/ 280 h 432"/>
                    <a:gd name="T8" fmla="*/ 1660 w 1728"/>
                    <a:gd name="T9" fmla="*/ 300 h 432"/>
                    <a:gd name="T10" fmla="*/ 1580 w 1728"/>
                    <a:gd name="T11" fmla="*/ 336 h 432"/>
                    <a:gd name="T12" fmla="*/ 1474 w 1728"/>
                    <a:gd name="T13" fmla="*/ 368 h 432"/>
                    <a:gd name="T14" fmla="*/ 1348 w 1728"/>
                    <a:gd name="T15" fmla="*/ 396 h 432"/>
                    <a:gd name="T16" fmla="*/ 1200 w 1728"/>
                    <a:gd name="T17" fmla="*/ 416 h 432"/>
                    <a:gd name="T18" fmla="*/ 1038 w 1728"/>
                    <a:gd name="T19" fmla="*/ 428 h 432"/>
                    <a:gd name="T20" fmla="*/ 864 w 1728"/>
                    <a:gd name="T21" fmla="*/ 432 h 432"/>
                    <a:gd name="T22" fmla="*/ 776 w 1728"/>
                    <a:gd name="T23" fmla="*/ 430 h 432"/>
                    <a:gd name="T24" fmla="*/ 608 w 1728"/>
                    <a:gd name="T25" fmla="*/ 422 h 432"/>
                    <a:gd name="T26" fmla="*/ 452 w 1728"/>
                    <a:gd name="T27" fmla="*/ 406 h 432"/>
                    <a:gd name="T28" fmla="*/ 314 w 1728"/>
                    <a:gd name="T29" fmla="*/ 382 h 432"/>
                    <a:gd name="T30" fmla="*/ 198 w 1728"/>
                    <a:gd name="T31" fmla="*/ 354 h 432"/>
                    <a:gd name="T32" fmla="*/ 104 w 1728"/>
                    <a:gd name="T33" fmla="*/ 318 h 432"/>
                    <a:gd name="T34" fmla="*/ 52 w 1728"/>
                    <a:gd name="T35" fmla="*/ 290 h 432"/>
                    <a:gd name="T36" fmla="*/ 28 w 1728"/>
                    <a:gd name="T37" fmla="*/ 270 h 432"/>
                    <a:gd name="T38" fmla="*/ 10 w 1728"/>
                    <a:gd name="T39" fmla="*/ 248 h 432"/>
                    <a:gd name="T40" fmla="*/ 2 w 1728"/>
                    <a:gd name="T41" fmla="*/ 228 h 432"/>
                    <a:gd name="T42" fmla="*/ 0 w 1728"/>
                    <a:gd name="T43" fmla="*/ 216 h 432"/>
                    <a:gd name="T44" fmla="*/ 4 w 1728"/>
                    <a:gd name="T45" fmla="*/ 194 h 432"/>
                    <a:gd name="T46" fmla="*/ 18 w 1728"/>
                    <a:gd name="T47" fmla="*/ 172 h 432"/>
                    <a:gd name="T48" fmla="*/ 38 w 1728"/>
                    <a:gd name="T49" fmla="*/ 152 h 432"/>
                    <a:gd name="T50" fmla="*/ 68 w 1728"/>
                    <a:gd name="T51" fmla="*/ 132 h 432"/>
                    <a:gd name="T52" fmla="*/ 148 w 1728"/>
                    <a:gd name="T53" fmla="*/ 96 h 432"/>
                    <a:gd name="T54" fmla="*/ 254 w 1728"/>
                    <a:gd name="T55" fmla="*/ 64 h 432"/>
                    <a:gd name="T56" fmla="*/ 380 w 1728"/>
                    <a:gd name="T57" fmla="*/ 36 h 432"/>
                    <a:gd name="T58" fmla="*/ 528 w 1728"/>
                    <a:gd name="T59" fmla="*/ 16 h 432"/>
                    <a:gd name="T60" fmla="*/ 690 w 1728"/>
                    <a:gd name="T61" fmla="*/ 4 h 432"/>
                    <a:gd name="T62" fmla="*/ 864 w 1728"/>
                    <a:gd name="T63" fmla="*/ 0 h 432"/>
                    <a:gd name="T64" fmla="*/ 952 w 1728"/>
                    <a:gd name="T65" fmla="*/ 2 h 432"/>
                    <a:gd name="T66" fmla="*/ 1120 w 1728"/>
                    <a:gd name="T67" fmla="*/ 10 h 432"/>
                    <a:gd name="T68" fmla="*/ 1276 w 1728"/>
                    <a:gd name="T69" fmla="*/ 26 h 432"/>
                    <a:gd name="T70" fmla="*/ 1414 w 1728"/>
                    <a:gd name="T71" fmla="*/ 50 h 432"/>
                    <a:gd name="T72" fmla="*/ 1530 w 1728"/>
                    <a:gd name="T73" fmla="*/ 78 h 432"/>
                    <a:gd name="T74" fmla="*/ 1624 w 1728"/>
                    <a:gd name="T75" fmla="*/ 114 h 432"/>
                    <a:gd name="T76" fmla="*/ 1676 w 1728"/>
                    <a:gd name="T77" fmla="*/ 142 h 432"/>
                    <a:gd name="T78" fmla="*/ 1700 w 1728"/>
                    <a:gd name="T79" fmla="*/ 162 h 432"/>
                    <a:gd name="T80" fmla="*/ 1718 w 1728"/>
                    <a:gd name="T81" fmla="*/ 184 h 432"/>
                    <a:gd name="T82" fmla="*/ 1726 w 1728"/>
                    <a:gd name="T83" fmla="*/ 204 h 432"/>
                    <a:gd name="T84" fmla="*/ 1728 w 1728"/>
                    <a:gd name="T85" fmla="*/ 216 h 4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28"/>
                    <a:gd name="T130" fmla="*/ 0 h 432"/>
                    <a:gd name="T131" fmla="*/ 1728 w 1728"/>
                    <a:gd name="T132" fmla="*/ 432 h 4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28" h="432">
                      <a:moveTo>
                        <a:pt x="1728" y="216"/>
                      </a:moveTo>
                      <a:lnTo>
                        <a:pt x="1728" y="216"/>
                      </a:lnTo>
                      <a:lnTo>
                        <a:pt x="1726" y="228"/>
                      </a:lnTo>
                      <a:lnTo>
                        <a:pt x="1724" y="238"/>
                      </a:lnTo>
                      <a:lnTo>
                        <a:pt x="1718" y="248"/>
                      </a:lnTo>
                      <a:lnTo>
                        <a:pt x="1710" y="260"/>
                      </a:lnTo>
                      <a:lnTo>
                        <a:pt x="1700" y="270"/>
                      </a:lnTo>
                      <a:lnTo>
                        <a:pt x="1690" y="280"/>
                      </a:lnTo>
                      <a:lnTo>
                        <a:pt x="1676" y="290"/>
                      </a:lnTo>
                      <a:lnTo>
                        <a:pt x="1660" y="300"/>
                      </a:lnTo>
                      <a:lnTo>
                        <a:pt x="1624" y="318"/>
                      </a:lnTo>
                      <a:lnTo>
                        <a:pt x="1580" y="336"/>
                      </a:lnTo>
                      <a:lnTo>
                        <a:pt x="1530" y="354"/>
                      </a:lnTo>
                      <a:lnTo>
                        <a:pt x="1474" y="368"/>
                      </a:lnTo>
                      <a:lnTo>
                        <a:pt x="1414" y="382"/>
                      </a:lnTo>
                      <a:lnTo>
                        <a:pt x="1348" y="396"/>
                      </a:lnTo>
                      <a:lnTo>
                        <a:pt x="1276" y="406"/>
                      </a:lnTo>
                      <a:lnTo>
                        <a:pt x="1200" y="416"/>
                      </a:lnTo>
                      <a:lnTo>
                        <a:pt x="1120" y="422"/>
                      </a:lnTo>
                      <a:lnTo>
                        <a:pt x="1038" y="428"/>
                      </a:lnTo>
                      <a:lnTo>
                        <a:pt x="952" y="430"/>
                      </a:lnTo>
                      <a:lnTo>
                        <a:pt x="864" y="432"/>
                      </a:lnTo>
                      <a:lnTo>
                        <a:pt x="776" y="430"/>
                      </a:lnTo>
                      <a:lnTo>
                        <a:pt x="690" y="428"/>
                      </a:lnTo>
                      <a:lnTo>
                        <a:pt x="608" y="422"/>
                      </a:lnTo>
                      <a:lnTo>
                        <a:pt x="528" y="416"/>
                      </a:lnTo>
                      <a:lnTo>
                        <a:pt x="452" y="406"/>
                      </a:lnTo>
                      <a:lnTo>
                        <a:pt x="380" y="396"/>
                      </a:lnTo>
                      <a:lnTo>
                        <a:pt x="314" y="382"/>
                      </a:lnTo>
                      <a:lnTo>
                        <a:pt x="254" y="368"/>
                      </a:lnTo>
                      <a:lnTo>
                        <a:pt x="198" y="354"/>
                      </a:lnTo>
                      <a:lnTo>
                        <a:pt x="148" y="336"/>
                      </a:lnTo>
                      <a:lnTo>
                        <a:pt x="104" y="318"/>
                      </a:lnTo>
                      <a:lnTo>
                        <a:pt x="68" y="300"/>
                      </a:lnTo>
                      <a:lnTo>
                        <a:pt x="52" y="290"/>
                      </a:lnTo>
                      <a:lnTo>
                        <a:pt x="38" y="280"/>
                      </a:lnTo>
                      <a:lnTo>
                        <a:pt x="28" y="270"/>
                      </a:lnTo>
                      <a:lnTo>
                        <a:pt x="18" y="260"/>
                      </a:lnTo>
                      <a:lnTo>
                        <a:pt x="10" y="248"/>
                      </a:lnTo>
                      <a:lnTo>
                        <a:pt x="4" y="238"/>
                      </a:lnTo>
                      <a:lnTo>
                        <a:pt x="2" y="228"/>
                      </a:lnTo>
                      <a:lnTo>
                        <a:pt x="0" y="216"/>
                      </a:lnTo>
                      <a:lnTo>
                        <a:pt x="2" y="204"/>
                      </a:lnTo>
                      <a:lnTo>
                        <a:pt x="4" y="194"/>
                      </a:lnTo>
                      <a:lnTo>
                        <a:pt x="10" y="184"/>
                      </a:lnTo>
                      <a:lnTo>
                        <a:pt x="18" y="172"/>
                      </a:lnTo>
                      <a:lnTo>
                        <a:pt x="28" y="162"/>
                      </a:lnTo>
                      <a:lnTo>
                        <a:pt x="38" y="152"/>
                      </a:lnTo>
                      <a:lnTo>
                        <a:pt x="52" y="142"/>
                      </a:lnTo>
                      <a:lnTo>
                        <a:pt x="68" y="132"/>
                      </a:lnTo>
                      <a:lnTo>
                        <a:pt x="104" y="114"/>
                      </a:lnTo>
                      <a:lnTo>
                        <a:pt x="148" y="96"/>
                      </a:lnTo>
                      <a:lnTo>
                        <a:pt x="198" y="78"/>
                      </a:lnTo>
                      <a:lnTo>
                        <a:pt x="254" y="64"/>
                      </a:lnTo>
                      <a:lnTo>
                        <a:pt x="314" y="50"/>
                      </a:lnTo>
                      <a:lnTo>
                        <a:pt x="380" y="36"/>
                      </a:lnTo>
                      <a:lnTo>
                        <a:pt x="452" y="26"/>
                      </a:lnTo>
                      <a:lnTo>
                        <a:pt x="528" y="16"/>
                      </a:lnTo>
                      <a:lnTo>
                        <a:pt x="608" y="10"/>
                      </a:lnTo>
                      <a:lnTo>
                        <a:pt x="690" y="4"/>
                      </a:lnTo>
                      <a:lnTo>
                        <a:pt x="776" y="2"/>
                      </a:lnTo>
                      <a:lnTo>
                        <a:pt x="864" y="0"/>
                      </a:lnTo>
                      <a:lnTo>
                        <a:pt x="952" y="2"/>
                      </a:lnTo>
                      <a:lnTo>
                        <a:pt x="1038" y="4"/>
                      </a:lnTo>
                      <a:lnTo>
                        <a:pt x="1120" y="10"/>
                      </a:lnTo>
                      <a:lnTo>
                        <a:pt x="1200" y="16"/>
                      </a:lnTo>
                      <a:lnTo>
                        <a:pt x="1276" y="26"/>
                      </a:lnTo>
                      <a:lnTo>
                        <a:pt x="1348" y="36"/>
                      </a:lnTo>
                      <a:lnTo>
                        <a:pt x="1414" y="50"/>
                      </a:lnTo>
                      <a:lnTo>
                        <a:pt x="1474" y="64"/>
                      </a:lnTo>
                      <a:lnTo>
                        <a:pt x="1530" y="78"/>
                      </a:lnTo>
                      <a:lnTo>
                        <a:pt x="1580" y="96"/>
                      </a:lnTo>
                      <a:lnTo>
                        <a:pt x="1624" y="114"/>
                      </a:lnTo>
                      <a:lnTo>
                        <a:pt x="1660" y="132"/>
                      </a:lnTo>
                      <a:lnTo>
                        <a:pt x="1676" y="142"/>
                      </a:lnTo>
                      <a:lnTo>
                        <a:pt x="1690" y="152"/>
                      </a:lnTo>
                      <a:lnTo>
                        <a:pt x="1700" y="162"/>
                      </a:lnTo>
                      <a:lnTo>
                        <a:pt x="1710" y="172"/>
                      </a:lnTo>
                      <a:lnTo>
                        <a:pt x="1718" y="184"/>
                      </a:lnTo>
                      <a:lnTo>
                        <a:pt x="1724" y="194"/>
                      </a:lnTo>
                      <a:lnTo>
                        <a:pt x="1726" y="204"/>
                      </a:lnTo>
                      <a:lnTo>
                        <a:pt x="1728" y="216"/>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b="1">
                    <a:solidFill>
                      <a:srgbClr val="000000"/>
                    </a:solidFill>
                    <a:ea typeface="微软雅黑" panose="020B0503020204020204" pitchFamily="34" charset="-122"/>
                  </a:endParaRPr>
                </a:p>
              </p:txBody>
            </p:sp>
          </p:grpSp>
          <p:sp>
            <p:nvSpPr>
              <p:cNvPr id="53" name="Oval 7"/>
              <p:cNvSpPr>
                <a:spLocks noChangeArrowheads="1"/>
              </p:cNvSpPr>
              <p:nvPr/>
            </p:nvSpPr>
            <p:spPr bwMode="auto">
              <a:xfrm>
                <a:off x="1467007" y="3811319"/>
                <a:ext cx="2832100" cy="92075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fontAlgn="ctr" hangingPunct="0">
                  <a:lnSpc>
                    <a:spcPct val="120000"/>
                  </a:lnSpc>
                  <a:spcBef>
                    <a:spcPct val="20000"/>
                  </a:spcBef>
                  <a:buClr>
                    <a:schemeClr val="accent1"/>
                  </a:buClr>
                  <a:buSzPct val="6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defRPr>
                </a:lvl1pPr>
                <a:lvl2pPr marL="742950" indent="-285750" eaLnBrk="0" fontAlgn="ctr" hangingPunct="0">
                  <a:lnSpc>
                    <a:spcPct val="120000"/>
                  </a:lnSpc>
                  <a:spcBef>
                    <a:spcPct val="20000"/>
                  </a:spcBef>
                  <a:buClr>
                    <a:schemeClr val="accent1"/>
                  </a:buClr>
                  <a:buSzPct val="60000"/>
                  <a:buFont typeface="Wingdings" panose="05000000000000000000" pitchFamily="2" charset="2"/>
                  <a:buChar char="l"/>
                  <a:defRPr>
                    <a:solidFill>
                      <a:schemeClr val="tx1"/>
                    </a:solidFill>
                    <a:latin typeface="Arial" panose="020B0604020202020204" pitchFamily="34" charset="0"/>
                    <a:ea typeface="微软雅黑" panose="020B0503020204020204" pitchFamily="34" charset="-122"/>
                  </a:defRPr>
                </a:lvl2pPr>
                <a:lvl3pPr marL="1143000" indent="-228600" eaLnBrk="0" fontAlgn="ctr" hangingPunct="0">
                  <a:lnSpc>
                    <a:spcPct val="120000"/>
                  </a:lnSpc>
                  <a:spcBef>
                    <a:spcPct val="20000"/>
                  </a:spcBef>
                  <a:buClr>
                    <a:schemeClr val="accent1"/>
                  </a:buClr>
                  <a:buSzPct val="60000"/>
                  <a:buFont typeface="Wingdings" panose="05000000000000000000" pitchFamily="2" charset="2"/>
                  <a:buChar char="l"/>
                  <a:defRPr sz="1600">
                    <a:solidFill>
                      <a:schemeClr val="tx1"/>
                    </a:solidFill>
                    <a:latin typeface="Arial" panose="020B0604020202020204" pitchFamily="34" charset="0"/>
                    <a:ea typeface="微软雅黑" panose="020B0503020204020204" pitchFamily="34" charset="-122"/>
                  </a:defRPr>
                </a:lvl3pPr>
                <a:lvl4pPr marL="1600200" indent="-228600" eaLnBrk="0" fontAlgn="ctr" hangingPunct="0">
                  <a:lnSpc>
                    <a:spcPct val="120000"/>
                  </a:lnSpc>
                  <a:spcBef>
                    <a:spcPct val="20000"/>
                  </a:spcBef>
                  <a:buClr>
                    <a:schemeClr val="accent1"/>
                  </a:buClr>
                  <a:buSzPct val="60000"/>
                  <a:buFont typeface="Wingdings" panose="05000000000000000000" pitchFamily="2" charset="2"/>
                  <a:buChar char="l"/>
                  <a:defRPr sz="1400">
                    <a:solidFill>
                      <a:schemeClr val="tx1"/>
                    </a:solidFill>
                    <a:latin typeface="Arial" panose="020B0604020202020204" pitchFamily="34" charset="0"/>
                    <a:ea typeface="微软雅黑" panose="020B0503020204020204" pitchFamily="34" charset="-122"/>
                  </a:defRPr>
                </a:lvl4pPr>
                <a:lvl5pPr marL="2057400" indent="-228600" eaLnBrk="0" fontAlgn="ctr" hangingPunct="0">
                  <a:lnSpc>
                    <a:spcPct val="120000"/>
                  </a:lnSpc>
                  <a:spcBef>
                    <a:spcPct val="20000"/>
                  </a:spcBef>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9pPr>
              </a:lstStyle>
              <a:p>
                <a:pPr marL="0" marR="0" lvl="0" indent="0" defTabSz="914400" eaLnBrk="1" fontAlgn="base"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n-lt"/>
                  <a:ea typeface="微软雅黑" panose="020B0503020204020204" pitchFamily="34" charset="-122"/>
                </a:endParaRPr>
              </a:p>
            </p:txBody>
          </p:sp>
        </p:grpSp>
        <p:grpSp>
          <p:nvGrpSpPr>
            <p:cNvPr id="68" name="Group 21"/>
            <p:cNvGrpSpPr/>
            <p:nvPr/>
          </p:nvGrpSpPr>
          <p:grpSpPr>
            <a:xfrm>
              <a:off x="1997230" y="3644416"/>
              <a:ext cx="309887" cy="303985"/>
              <a:chOff x="6786562" y="796925"/>
              <a:chExt cx="500063" cy="490538"/>
            </a:xfrm>
            <a:solidFill>
              <a:schemeClr val="bg1"/>
            </a:solidFill>
          </p:grpSpPr>
          <p:sp>
            <p:nvSpPr>
              <p:cNvPr id="69"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0"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1"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2"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86" name="Text Box 11"/>
          <p:cNvSpPr txBox="1">
            <a:spLocks noChangeArrowheads="1"/>
          </p:cNvSpPr>
          <p:nvPr/>
        </p:nvSpPr>
        <p:spPr bwMode="auto">
          <a:xfrm>
            <a:off x="2603500" y="1955800"/>
            <a:ext cx="3911600"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ts val="1500"/>
              </a:lnSpc>
              <a:buClr>
                <a:srgbClr val="0070C0"/>
              </a:buClr>
            </a:pPr>
            <a:r>
              <a:rPr sz="900" b="1" dirty="0">
                <a:solidFill>
                  <a:srgbClr val="FFFFFF"/>
                </a:solidFill>
                <a:latin typeface="微软雅黑" panose="020B0503020204020204" pitchFamily="34" charset="-122"/>
                <a:ea typeface="微软雅黑" panose="020B0503020204020204" pitchFamily="34" charset="-122"/>
              </a:rPr>
              <a:t>As the most promising technical field in the new era, artificial intelligence has been used and developed in many fields, such as man-machine war in go and Alpha Go. However, we have to admit that the development of artificial intelligence technology has not reached a very mature stage, and the artificial neural network simulated by computer can not be compared with the real brain. Although artificial intelligence has made good achievements in image recognition and many mature products have appeared in industry, artificial intelligence is limited by the defects of the model in natural language processing and can not really achieve perfect machine translation, pattern recognition and other applications.</a:t>
            </a:r>
          </a:p>
        </p:txBody>
      </p:sp>
      <p:grpSp>
        <p:nvGrpSpPr>
          <p:cNvPr id="33" name="组 32"/>
          <p:cNvGrpSpPr/>
          <p:nvPr/>
        </p:nvGrpSpPr>
        <p:grpSpPr>
          <a:xfrm>
            <a:off x="2099445" y="5533"/>
            <a:ext cx="4782472" cy="591332"/>
            <a:chOff x="2122940" y="13153"/>
            <a:chExt cx="4782472" cy="591332"/>
          </a:xfrm>
        </p:grpSpPr>
        <p:pic>
          <p:nvPicPr>
            <p:cNvPr id="34" name="图片 33" descr="tuxing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sp>
          <p:nvSpPr>
            <p:cNvPr id="36" name="文本框 21"/>
            <p:cNvSpPr txBox="1"/>
            <p:nvPr/>
          </p:nvSpPr>
          <p:spPr>
            <a:xfrm>
              <a:off x="3590425" y="20773"/>
              <a:ext cx="2112645" cy="370840"/>
            </a:xfrm>
            <a:prstGeom prst="rect">
              <a:avLst/>
            </a:prstGeom>
            <a:noFill/>
          </p:spPr>
          <p:txBody>
            <a:bodyPr wrap="square" rtlCol="0">
              <a:spAutoFit/>
            </a:bodyPr>
            <a:lstStyle/>
            <a:p>
              <a:pPr defTabSz="685800">
                <a:lnSpc>
                  <a:spcPct val="130000"/>
                </a:lnSpc>
                <a:defRPr/>
              </a:pPr>
              <a:r>
                <a:rPr lang="zh-CN" altLang="en-US" sz="1400" kern="1100" dirty="0">
                  <a:solidFill>
                    <a:srgbClr val="FF0000"/>
                  </a:solidFill>
                  <a:latin typeface="微软雅黑" panose="020B0503020204020204" pitchFamily="34" charset="-122"/>
                  <a:ea typeface="微软雅黑" panose="020B0503020204020204" pitchFamily="34" charset="-122"/>
                </a:rPr>
                <a:t>Current Situation</a:t>
              </a:r>
            </a:p>
          </p:txBody>
        </p:sp>
      </p:grpSp>
      <p:grpSp>
        <p:nvGrpSpPr>
          <p:cNvPr id="3" name="组 2"/>
          <p:cNvGrpSpPr/>
          <p:nvPr/>
        </p:nvGrpSpPr>
        <p:grpSpPr>
          <a:xfrm>
            <a:off x="603794" y="2137768"/>
            <a:ext cx="1705294" cy="1058045"/>
            <a:chOff x="1292134" y="2137768"/>
            <a:chExt cx="1705294" cy="1058045"/>
          </a:xfrm>
        </p:grpSpPr>
        <p:grpSp>
          <p:nvGrpSpPr>
            <p:cNvPr id="56" name="Group 9"/>
            <p:cNvGrpSpPr/>
            <p:nvPr/>
          </p:nvGrpSpPr>
          <p:grpSpPr>
            <a:xfrm>
              <a:off x="1292134" y="2137768"/>
              <a:ext cx="1705294" cy="1058045"/>
              <a:chOff x="1659095" y="2788969"/>
              <a:chExt cx="2484437" cy="1541462"/>
            </a:xfrm>
          </p:grpSpPr>
          <p:grpSp>
            <p:nvGrpSpPr>
              <p:cNvPr id="57" name="Group 8"/>
              <p:cNvGrpSpPr/>
              <p:nvPr/>
            </p:nvGrpSpPr>
            <p:grpSpPr bwMode="auto">
              <a:xfrm>
                <a:off x="1659095" y="2957244"/>
                <a:ext cx="2484437" cy="1373187"/>
                <a:chOff x="2016" y="1944"/>
                <a:chExt cx="1728" cy="936"/>
              </a:xfrm>
            </p:grpSpPr>
            <p:sp>
              <p:nvSpPr>
                <p:cNvPr id="59" name="Freeform 9"/>
                <p:cNvSpPr/>
                <p:nvPr/>
              </p:nvSpPr>
              <p:spPr bwMode="auto">
                <a:xfrm>
                  <a:off x="2016" y="1944"/>
                  <a:ext cx="1728" cy="936"/>
                </a:xfrm>
                <a:custGeom>
                  <a:avLst/>
                  <a:gdLst>
                    <a:gd name="T0" fmla="*/ 1728 w 1728"/>
                    <a:gd name="T1" fmla="*/ 720 h 936"/>
                    <a:gd name="T2" fmla="*/ 1726 w 1728"/>
                    <a:gd name="T3" fmla="*/ 732 h 936"/>
                    <a:gd name="T4" fmla="*/ 1718 w 1728"/>
                    <a:gd name="T5" fmla="*/ 752 h 936"/>
                    <a:gd name="T6" fmla="*/ 1700 w 1728"/>
                    <a:gd name="T7" fmla="*/ 774 h 936"/>
                    <a:gd name="T8" fmla="*/ 1676 w 1728"/>
                    <a:gd name="T9" fmla="*/ 794 h 936"/>
                    <a:gd name="T10" fmla="*/ 1624 w 1728"/>
                    <a:gd name="T11" fmla="*/ 822 h 936"/>
                    <a:gd name="T12" fmla="*/ 1530 w 1728"/>
                    <a:gd name="T13" fmla="*/ 858 h 936"/>
                    <a:gd name="T14" fmla="*/ 1414 w 1728"/>
                    <a:gd name="T15" fmla="*/ 886 h 936"/>
                    <a:gd name="T16" fmla="*/ 1276 w 1728"/>
                    <a:gd name="T17" fmla="*/ 910 h 936"/>
                    <a:gd name="T18" fmla="*/ 1120 w 1728"/>
                    <a:gd name="T19" fmla="*/ 926 h 936"/>
                    <a:gd name="T20" fmla="*/ 952 w 1728"/>
                    <a:gd name="T21" fmla="*/ 934 h 936"/>
                    <a:gd name="T22" fmla="*/ 864 w 1728"/>
                    <a:gd name="T23" fmla="*/ 936 h 936"/>
                    <a:gd name="T24" fmla="*/ 690 w 1728"/>
                    <a:gd name="T25" fmla="*/ 932 h 936"/>
                    <a:gd name="T26" fmla="*/ 528 w 1728"/>
                    <a:gd name="T27" fmla="*/ 920 h 936"/>
                    <a:gd name="T28" fmla="*/ 380 w 1728"/>
                    <a:gd name="T29" fmla="*/ 900 h 936"/>
                    <a:gd name="T30" fmla="*/ 254 w 1728"/>
                    <a:gd name="T31" fmla="*/ 872 h 936"/>
                    <a:gd name="T32" fmla="*/ 148 w 1728"/>
                    <a:gd name="T33" fmla="*/ 840 h 936"/>
                    <a:gd name="T34" fmla="*/ 68 w 1728"/>
                    <a:gd name="T35" fmla="*/ 804 h 936"/>
                    <a:gd name="T36" fmla="*/ 38 w 1728"/>
                    <a:gd name="T37" fmla="*/ 784 h 936"/>
                    <a:gd name="T38" fmla="*/ 18 w 1728"/>
                    <a:gd name="T39" fmla="*/ 764 h 936"/>
                    <a:gd name="T40" fmla="*/ 4 w 1728"/>
                    <a:gd name="T41" fmla="*/ 742 h 936"/>
                    <a:gd name="T42" fmla="*/ 0 w 1728"/>
                    <a:gd name="T43" fmla="*/ 720 h 936"/>
                    <a:gd name="T44" fmla="*/ 288 w 1728"/>
                    <a:gd name="T45" fmla="*/ 144 h 936"/>
                    <a:gd name="T46" fmla="*/ 290 w 1728"/>
                    <a:gd name="T47" fmla="*/ 130 h 936"/>
                    <a:gd name="T48" fmla="*/ 300 w 1728"/>
                    <a:gd name="T49" fmla="*/ 114 h 936"/>
                    <a:gd name="T50" fmla="*/ 334 w 1728"/>
                    <a:gd name="T51" fmla="*/ 88 h 936"/>
                    <a:gd name="T52" fmla="*/ 386 w 1728"/>
                    <a:gd name="T53" fmla="*/ 64 h 936"/>
                    <a:gd name="T54" fmla="*/ 456 w 1728"/>
                    <a:gd name="T55" fmla="*/ 42 h 936"/>
                    <a:gd name="T56" fmla="*/ 542 w 1728"/>
                    <a:gd name="T57" fmla="*/ 24 h 936"/>
                    <a:gd name="T58" fmla="*/ 640 w 1728"/>
                    <a:gd name="T59" fmla="*/ 12 h 936"/>
                    <a:gd name="T60" fmla="*/ 748 w 1728"/>
                    <a:gd name="T61" fmla="*/ 2 h 936"/>
                    <a:gd name="T62" fmla="*/ 864 w 1728"/>
                    <a:gd name="T63" fmla="*/ 0 h 936"/>
                    <a:gd name="T64" fmla="*/ 922 w 1728"/>
                    <a:gd name="T65" fmla="*/ 0 h 936"/>
                    <a:gd name="T66" fmla="*/ 1036 w 1728"/>
                    <a:gd name="T67" fmla="*/ 6 h 936"/>
                    <a:gd name="T68" fmla="*/ 1138 w 1728"/>
                    <a:gd name="T69" fmla="*/ 18 h 936"/>
                    <a:gd name="T70" fmla="*/ 1230 w 1728"/>
                    <a:gd name="T71" fmla="*/ 32 h 936"/>
                    <a:gd name="T72" fmla="*/ 1308 w 1728"/>
                    <a:gd name="T73" fmla="*/ 52 h 936"/>
                    <a:gd name="T74" fmla="*/ 1370 w 1728"/>
                    <a:gd name="T75" fmla="*/ 76 h 936"/>
                    <a:gd name="T76" fmla="*/ 1414 w 1728"/>
                    <a:gd name="T77" fmla="*/ 102 h 936"/>
                    <a:gd name="T78" fmla="*/ 1434 w 1728"/>
                    <a:gd name="T79" fmla="*/ 122 h 936"/>
                    <a:gd name="T80" fmla="*/ 1440 w 1728"/>
                    <a:gd name="T81" fmla="*/ 136 h 936"/>
                    <a:gd name="T82" fmla="*/ 1440 w 1728"/>
                    <a:gd name="T83" fmla="*/ 144 h 9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8"/>
                    <a:gd name="T127" fmla="*/ 0 h 936"/>
                    <a:gd name="T128" fmla="*/ 1728 w 1728"/>
                    <a:gd name="T129" fmla="*/ 936 h 9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8" h="936">
                      <a:moveTo>
                        <a:pt x="1440" y="144"/>
                      </a:moveTo>
                      <a:lnTo>
                        <a:pt x="1728" y="720"/>
                      </a:lnTo>
                      <a:lnTo>
                        <a:pt x="1726" y="732"/>
                      </a:lnTo>
                      <a:lnTo>
                        <a:pt x="1724" y="742"/>
                      </a:lnTo>
                      <a:lnTo>
                        <a:pt x="1718" y="752"/>
                      </a:lnTo>
                      <a:lnTo>
                        <a:pt x="1710" y="764"/>
                      </a:lnTo>
                      <a:lnTo>
                        <a:pt x="1700" y="774"/>
                      </a:lnTo>
                      <a:lnTo>
                        <a:pt x="1690" y="784"/>
                      </a:lnTo>
                      <a:lnTo>
                        <a:pt x="1676" y="794"/>
                      </a:lnTo>
                      <a:lnTo>
                        <a:pt x="1660" y="804"/>
                      </a:lnTo>
                      <a:lnTo>
                        <a:pt x="1624" y="822"/>
                      </a:lnTo>
                      <a:lnTo>
                        <a:pt x="1580" y="840"/>
                      </a:lnTo>
                      <a:lnTo>
                        <a:pt x="1530" y="858"/>
                      </a:lnTo>
                      <a:lnTo>
                        <a:pt x="1474" y="872"/>
                      </a:lnTo>
                      <a:lnTo>
                        <a:pt x="1414" y="886"/>
                      </a:lnTo>
                      <a:lnTo>
                        <a:pt x="1348" y="900"/>
                      </a:lnTo>
                      <a:lnTo>
                        <a:pt x="1276" y="910"/>
                      </a:lnTo>
                      <a:lnTo>
                        <a:pt x="1200" y="920"/>
                      </a:lnTo>
                      <a:lnTo>
                        <a:pt x="1120" y="926"/>
                      </a:lnTo>
                      <a:lnTo>
                        <a:pt x="1038" y="932"/>
                      </a:lnTo>
                      <a:lnTo>
                        <a:pt x="952" y="934"/>
                      </a:lnTo>
                      <a:lnTo>
                        <a:pt x="864" y="936"/>
                      </a:lnTo>
                      <a:lnTo>
                        <a:pt x="776" y="934"/>
                      </a:lnTo>
                      <a:lnTo>
                        <a:pt x="690" y="932"/>
                      </a:lnTo>
                      <a:lnTo>
                        <a:pt x="608" y="926"/>
                      </a:lnTo>
                      <a:lnTo>
                        <a:pt x="528" y="920"/>
                      </a:lnTo>
                      <a:lnTo>
                        <a:pt x="452" y="910"/>
                      </a:lnTo>
                      <a:lnTo>
                        <a:pt x="380" y="900"/>
                      </a:lnTo>
                      <a:lnTo>
                        <a:pt x="314" y="886"/>
                      </a:lnTo>
                      <a:lnTo>
                        <a:pt x="254" y="872"/>
                      </a:lnTo>
                      <a:lnTo>
                        <a:pt x="198" y="858"/>
                      </a:lnTo>
                      <a:lnTo>
                        <a:pt x="148" y="840"/>
                      </a:lnTo>
                      <a:lnTo>
                        <a:pt x="104" y="822"/>
                      </a:lnTo>
                      <a:lnTo>
                        <a:pt x="68" y="804"/>
                      </a:lnTo>
                      <a:lnTo>
                        <a:pt x="52" y="794"/>
                      </a:lnTo>
                      <a:lnTo>
                        <a:pt x="38" y="784"/>
                      </a:lnTo>
                      <a:lnTo>
                        <a:pt x="28" y="774"/>
                      </a:lnTo>
                      <a:lnTo>
                        <a:pt x="18" y="764"/>
                      </a:lnTo>
                      <a:lnTo>
                        <a:pt x="10" y="752"/>
                      </a:lnTo>
                      <a:lnTo>
                        <a:pt x="4" y="742"/>
                      </a:lnTo>
                      <a:lnTo>
                        <a:pt x="2" y="732"/>
                      </a:lnTo>
                      <a:lnTo>
                        <a:pt x="0" y="720"/>
                      </a:lnTo>
                      <a:lnTo>
                        <a:pt x="288" y="144"/>
                      </a:lnTo>
                      <a:lnTo>
                        <a:pt x="288" y="136"/>
                      </a:lnTo>
                      <a:lnTo>
                        <a:pt x="290" y="130"/>
                      </a:lnTo>
                      <a:lnTo>
                        <a:pt x="294" y="122"/>
                      </a:lnTo>
                      <a:lnTo>
                        <a:pt x="300" y="114"/>
                      </a:lnTo>
                      <a:lnTo>
                        <a:pt x="314" y="102"/>
                      </a:lnTo>
                      <a:lnTo>
                        <a:pt x="334" y="88"/>
                      </a:lnTo>
                      <a:lnTo>
                        <a:pt x="358" y="76"/>
                      </a:lnTo>
                      <a:lnTo>
                        <a:pt x="386" y="64"/>
                      </a:lnTo>
                      <a:lnTo>
                        <a:pt x="420" y="52"/>
                      </a:lnTo>
                      <a:lnTo>
                        <a:pt x="456" y="42"/>
                      </a:lnTo>
                      <a:lnTo>
                        <a:pt x="498" y="32"/>
                      </a:lnTo>
                      <a:lnTo>
                        <a:pt x="542" y="24"/>
                      </a:lnTo>
                      <a:lnTo>
                        <a:pt x="590" y="18"/>
                      </a:lnTo>
                      <a:lnTo>
                        <a:pt x="640" y="12"/>
                      </a:lnTo>
                      <a:lnTo>
                        <a:pt x="692" y="6"/>
                      </a:lnTo>
                      <a:lnTo>
                        <a:pt x="748" y="2"/>
                      </a:lnTo>
                      <a:lnTo>
                        <a:pt x="806" y="0"/>
                      </a:lnTo>
                      <a:lnTo>
                        <a:pt x="864" y="0"/>
                      </a:lnTo>
                      <a:lnTo>
                        <a:pt x="922" y="0"/>
                      </a:lnTo>
                      <a:lnTo>
                        <a:pt x="980" y="2"/>
                      </a:lnTo>
                      <a:lnTo>
                        <a:pt x="1036" y="6"/>
                      </a:lnTo>
                      <a:lnTo>
                        <a:pt x="1088" y="12"/>
                      </a:lnTo>
                      <a:lnTo>
                        <a:pt x="1138" y="18"/>
                      </a:lnTo>
                      <a:lnTo>
                        <a:pt x="1186" y="24"/>
                      </a:lnTo>
                      <a:lnTo>
                        <a:pt x="1230" y="32"/>
                      </a:lnTo>
                      <a:lnTo>
                        <a:pt x="1272" y="42"/>
                      </a:lnTo>
                      <a:lnTo>
                        <a:pt x="1308" y="52"/>
                      </a:lnTo>
                      <a:lnTo>
                        <a:pt x="1342" y="64"/>
                      </a:lnTo>
                      <a:lnTo>
                        <a:pt x="1370" y="76"/>
                      </a:lnTo>
                      <a:lnTo>
                        <a:pt x="1394" y="88"/>
                      </a:lnTo>
                      <a:lnTo>
                        <a:pt x="1414" y="102"/>
                      </a:lnTo>
                      <a:lnTo>
                        <a:pt x="1428" y="114"/>
                      </a:lnTo>
                      <a:lnTo>
                        <a:pt x="1434" y="122"/>
                      </a:lnTo>
                      <a:lnTo>
                        <a:pt x="1438" y="130"/>
                      </a:lnTo>
                      <a:lnTo>
                        <a:pt x="1440" y="136"/>
                      </a:lnTo>
                      <a:lnTo>
                        <a:pt x="1440" y="144"/>
                      </a:lnTo>
                      <a:close/>
                    </a:path>
                  </a:pathLst>
                </a:custGeom>
                <a:solidFill>
                  <a:srgbClr val="33A2A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b="1">
                    <a:solidFill>
                      <a:srgbClr val="000000"/>
                    </a:solidFill>
                    <a:ea typeface="微软雅黑" panose="020B0503020204020204" pitchFamily="34" charset="-122"/>
                  </a:endParaRPr>
                </a:p>
              </p:txBody>
            </p:sp>
            <p:sp>
              <p:nvSpPr>
                <p:cNvPr id="60" name="Freeform 10"/>
                <p:cNvSpPr/>
                <p:nvPr/>
              </p:nvSpPr>
              <p:spPr bwMode="auto">
                <a:xfrm>
                  <a:off x="2304" y="1944"/>
                  <a:ext cx="1152" cy="288"/>
                </a:xfrm>
                <a:custGeom>
                  <a:avLst/>
                  <a:gdLst>
                    <a:gd name="T0" fmla="*/ 1152 w 1152"/>
                    <a:gd name="T1" fmla="*/ 144 h 288"/>
                    <a:gd name="T2" fmla="*/ 1150 w 1152"/>
                    <a:gd name="T3" fmla="*/ 158 h 288"/>
                    <a:gd name="T4" fmla="*/ 1140 w 1152"/>
                    <a:gd name="T5" fmla="*/ 174 h 288"/>
                    <a:gd name="T6" fmla="*/ 1106 w 1152"/>
                    <a:gd name="T7" fmla="*/ 200 h 288"/>
                    <a:gd name="T8" fmla="*/ 1054 w 1152"/>
                    <a:gd name="T9" fmla="*/ 224 h 288"/>
                    <a:gd name="T10" fmla="*/ 984 w 1152"/>
                    <a:gd name="T11" fmla="*/ 246 h 288"/>
                    <a:gd name="T12" fmla="*/ 898 w 1152"/>
                    <a:gd name="T13" fmla="*/ 264 h 288"/>
                    <a:gd name="T14" fmla="*/ 800 w 1152"/>
                    <a:gd name="T15" fmla="*/ 276 h 288"/>
                    <a:gd name="T16" fmla="*/ 692 w 1152"/>
                    <a:gd name="T17" fmla="*/ 286 h 288"/>
                    <a:gd name="T18" fmla="*/ 576 w 1152"/>
                    <a:gd name="T19" fmla="*/ 288 h 288"/>
                    <a:gd name="T20" fmla="*/ 518 w 1152"/>
                    <a:gd name="T21" fmla="*/ 288 h 288"/>
                    <a:gd name="T22" fmla="*/ 404 w 1152"/>
                    <a:gd name="T23" fmla="*/ 282 h 288"/>
                    <a:gd name="T24" fmla="*/ 302 w 1152"/>
                    <a:gd name="T25" fmla="*/ 270 h 288"/>
                    <a:gd name="T26" fmla="*/ 210 w 1152"/>
                    <a:gd name="T27" fmla="*/ 256 h 288"/>
                    <a:gd name="T28" fmla="*/ 132 w 1152"/>
                    <a:gd name="T29" fmla="*/ 236 h 288"/>
                    <a:gd name="T30" fmla="*/ 70 w 1152"/>
                    <a:gd name="T31" fmla="*/ 212 h 288"/>
                    <a:gd name="T32" fmla="*/ 26 w 1152"/>
                    <a:gd name="T33" fmla="*/ 186 h 288"/>
                    <a:gd name="T34" fmla="*/ 6 w 1152"/>
                    <a:gd name="T35" fmla="*/ 166 h 288"/>
                    <a:gd name="T36" fmla="*/ 0 w 1152"/>
                    <a:gd name="T37" fmla="*/ 152 h 288"/>
                    <a:gd name="T38" fmla="*/ 0 w 1152"/>
                    <a:gd name="T39" fmla="*/ 144 h 288"/>
                    <a:gd name="T40" fmla="*/ 2 w 1152"/>
                    <a:gd name="T41" fmla="*/ 130 h 288"/>
                    <a:gd name="T42" fmla="*/ 12 w 1152"/>
                    <a:gd name="T43" fmla="*/ 114 h 288"/>
                    <a:gd name="T44" fmla="*/ 46 w 1152"/>
                    <a:gd name="T45" fmla="*/ 88 h 288"/>
                    <a:gd name="T46" fmla="*/ 98 w 1152"/>
                    <a:gd name="T47" fmla="*/ 64 h 288"/>
                    <a:gd name="T48" fmla="*/ 168 w 1152"/>
                    <a:gd name="T49" fmla="*/ 42 h 288"/>
                    <a:gd name="T50" fmla="*/ 254 w 1152"/>
                    <a:gd name="T51" fmla="*/ 24 h 288"/>
                    <a:gd name="T52" fmla="*/ 352 w 1152"/>
                    <a:gd name="T53" fmla="*/ 12 h 288"/>
                    <a:gd name="T54" fmla="*/ 460 w 1152"/>
                    <a:gd name="T55" fmla="*/ 2 h 288"/>
                    <a:gd name="T56" fmla="*/ 576 w 1152"/>
                    <a:gd name="T57" fmla="*/ 0 h 288"/>
                    <a:gd name="T58" fmla="*/ 634 w 1152"/>
                    <a:gd name="T59" fmla="*/ 0 h 288"/>
                    <a:gd name="T60" fmla="*/ 748 w 1152"/>
                    <a:gd name="T61" fmla="*/ 6 h 288"/>
                    <a:gd name="T62" fmla="*/ 850 w 1152"/>
                    <a:gd name="T63" fmla="*/ 18 h 288"/>
                    <a:gd name="T64" fmla="*/ 942 w 1152"/>
                    <a:gd name="T65" fmla="*/ 32 h 288"/>
                    <a:gd name="T66" fmla="*/ 1020 w 1152"/>
                    <a:gd name="T67" fmla="*/ 52 h 288"/>
                    <a:gd name="T68" fmla="*/ 1082 w 1152"/>
                    <a:gd name="T69" fmla="*/ 76 h 288"/>
                    <a:gd name="T70" fmla="*/ 1126 w 1152"/>
                    <a:gd name="T71" fmla="*/ 102 h 288"/>
                    <a:gd name="T72" fmla="*/ 1146 w 1152"/>
                    <a:gd name="T73" fmla="*/ 122 h 288"/>
                    <a:gd name="T74" fmla="*/ 1152 w 1152"/>
                    <a:gd name="T75" fmla="*/ 136 h 288"/>
                    <a:gd name="T76" fmla="*/ 1152 w 1152"/>
                    <a:gd name="T77" fmla="*/ 144 h 2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52"/>
                    <a:gd name="T118" fmla="*/ 0 h 288"/>
                    <a:gd name="T119" fmla="*/ 1152 w 1152"/>
                    <a:gd name="T120" fmla="*/ 288 h 2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52" h="288">
                      <a:moveTo>
                        <a:pt x="1152" y="144"/>
                      </a:moveTo>
                      <a:lnTo>
                        <a:pt x="1152" y="144"/>
                      </a:lnTo>
                      <a:lnTo>
                        <a:pt x="1152" y="152"/>
                      </a:lnTo>
                      <a:lnTo>
                        <a:pt x="1150" y="158"/>
                      </a:lnTo>
                      <a:lnTo>
                        <a:pt x="1146" y="166"/>
                      </a:lnTo>
                      <a:lnTo>
                        <a:pt x="1140" y="174"/>
                      </a:lnTo>
                      <a:lnTo>
                        <a:pt x="1126" y="186"/>
                      </a:lnTo>
                      <a:lnTo>
                        <a:pt x="1106" y="200"/>
                      </a:lnTo>
                      <a:lnTo>
                        <a:pt x="1082" y="212"/>
                      </a:lnTo>
                      <a:lnTo>
                        <a:pt x="1054" y="224"/>
                      </a:lnTo>
                      <a:lnTo>
                        <a:pt x="1020" y="236"/>
                      </a:lnTo>
                      <a:lnTo>
                        <a:pt x="984" y="246"/>
                      </a:lnTo>
                      <a:lnTo>
                        <a:pt x="942" y="256"/>
                      </a:lnTo>
                      <a:lnTo>
                        <a:pt x="898" y="264"/>
                      </a:lnTo>
                      <a:lnTo>
                        <a:pt x="850" y="270"/>
                      </a:lnTo>
                      <a:lnTo>
                        <a:pt x="800" y="276"/>
                      </a:lnTo>
                      <a:lnTo>
                        <a:pt x="748" y="282"/>
                      </a:lnTo>
                      <a:lnTo>
                        <a:pt x="692" y="286"/>
                      </a:lnTo>
                      <a:lnTo>
                        <a:pt x="634" y="288"/>
                      </a:lnTo>
                      <a:lnTo>
                        <a:pt x="576" y="288"/>
                      </a:lnTo>
                      <a:lnTo>
                        <a:pt x="518" y="288"/>
                      </a:lnTo>
                      <a:lnTo>
                        <a:pt x="460" y="286"/>
                      </a:lnTo>
                      <a:lnTo>
                        <a:pt x="404" y="282"/>
                      </a:lnTo>
                      <a:lnTo>
                        <a:pt x="352" y="276"/>
                      </a:lnTo>
                      <a:lnTo>
                        <a:pt x="302" y="270"/>
                      </a:lnTo>
                      <a:lnTo>
                        <a:pt x="254" y="264"/>
                      </a:lnTo>
                      <a:lnTo>
                        <a:pt x="210" y="256"/>
                      </a:lnTo>
                      <a:lnTo>
                        <a:pt x="168" y="246"/>
                      </a:lnTo>
                      <a:lnTo>
                        <a:pt x="132" y="236"/>
                      </a:lnTo>
                      <a:lnTo>
                        <a:pt x="98" y="224"/>
                      </a:lnTo>
                      <a:lnTo>
                        <a:pt x="70" y="212"/>
                      </a:lnTo>
                      <a:lnTo>
                        <a:pt x="46" y="200"/>
                      </a:lnTo>
                      <a:lnTo>
                        <a:pt x="26" y="186"/>
                      </a:lnTo>
                      <a:lnTo>
                        <a:pt x="12" y="174"/>
                      </a:lnTo>
                      <a:lnTo>
                        <a:pt x="6" y="166"/>
                      </a:lnTo>
                      <a:lnTo>
                        <a:pt x="2" y="158"/>
                      </a:lnTo>
                      <a:lnTo>
                        <a:pt x="0" y="152"/>
                      </a:lnTo>
                      <a:lnTo>
                        <a:pt x="0" y="144"/>
                      </a:lnTo>
                      <a:lnTo>
                        <a:pt x="0" y="136"/>
                      </a:lnTo>
                      <a:lnTo>
                        <a:pt x="2" y="130"/>
                      </a:lnTo>
                      <a:lnTo>
                        <a:pt x="6" y="122"/>
                      </a:lnTo>
                      <a:lnTo>
                        <a:pt x="12" y="114"/>
                      </a:lnTo>
                      <a:lnTo>
                        <a:pt x="26" y="102"/>
                      </a:lnTo>
                      <a:lnTo>
                        <a:pt x="46" y="88"/>
                      </a:lnTo>
                      <a:lnTo>
                        <a:pt x="70" y="76"/>
                      </a:lnTo>
                      <a:lnTo>
                        <a:pt x="98" y="64"/>
                      </a:lnTo>
                      <a:lnTo>
                        <a:pt x="132" y="52"/>
                      </a:lnTo>
                      <a:lnTo>
                        <a:pt x="168" y="42"/>
                      </a:lnTo>
                      <a:lnTo>
                        <a:pt x="210" y="32"/>
                      </a:lnTo>
                      <a:lnTo>
                        <a:pt x="254" y="24"/>
                      </a:lnTo>
                      <a:lnTo>
                        <a:pt x="302" y="18"/>
                      </a:lnTo>
                      <a:lnTo>
                        <a:pt x="352" y="12"/>
                      </a:lnTo>
                      <a:lnTo>
                        <a:pt x="404" y="6"/>
                      </a:lnTo>
                      <a:lnTo>
                        <a:pt x="460" y="2"/>
                      </a:lnTo>
                      <a:lnTo>
                        <a:pt x="518" y="0"/>
                      </a:lnTo>
                      <a:lnTo>
                        <a:pt x="576" y="0"/>
                      </a:lnTo>
                      <a:lnTo>
                        <a:pt x="634" y="0"/>
                      </a:lnTo>
                      <a:lnTo>
                        <a:pt x="692" y="2"/>
                      </a:lnTo>
                      <a:lnTo>
                        <a:pt x="748" y="6"/>
                      </a:lnTo>
                      <a:lnTo>
                        <a:pt x="800" y="12"/>
                      </a:lnTo>
                      <a:lnTo>
                        <a:pt x="850" y="18"/>
                      </a:lnTo>
                      <a:lnTo>
                        <a:pt x="898" y="24"/>
                      </a:lnTo>
                      <a:lnTo>
                        <a:pt x="942" y="32"/>
                      </a:lnTo>
                      <a:lnTo>
                        <a:pt x="984" y="42"/>
                      </a:lnTo>
                      <a:lnTo>
                        <a:pt x="1020" y="52"/>
                      </a:lnTo>
                      <a:lnTo>
                        <a:pt x="1054" y="64"/>
                      </a:lnTo>
                      <a:lnTo>
                        <a:pt x="1082" y="76"/>
                      </a:lnTo>
                      <a:lnTo>
                        <a:pt x="1106" y="88"/>
                      </a:lnTo>
                      <a:lnTo>
                        <a:pt x="1126" y="102"/>
                      </a:lnTo>
                      <a:lnTo>
                        <a:pt x="1140" y="114"/>
                      </a:lnTo>
                      <a:lnTo>
                        <a:pt x="1146" y="122"/>
                      </a:lnTo>
                      <a:lnTo>
                        <a:pt x="1150" y="130"/>
                      </a:lnTo>
                      <a:lnTo>
                        <a:pt x="1152" y="136"/>
                      </a:lnTo>
                      <a:lnTo>
                        <a:pt x="1152" y="144"/>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b="1">
                    <a:solidFill>
                      <a:srgbClr val="000000"/>
                    </a:solidFill>
                    <a:ea typeface="微软雅黑" panose="020B0503020204020204" pitchFamily="34" charset="-122"/>
                  </a:endParaRPr>
                </a:p>
              </p:txBody>
            </p:sp>
          </p:grpSp>
          <p:sp>
            <p:nvSpPr>
              <p:cNvPr id="58" name="Oval 11"/>
              <p:cNvSpPr>
                <a:spLocks noChangeArrowheads="1"/>
              </p:cNvSpPr>
              <p:nvPr/>
            </p:nvSpPr>
            <p:spPr bwMode="auto">
              <a:xfrm>
                <a:off x="1927382" y="2788969"/>
                <a:ext cx="1911350" cy="62230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fontAlgn="ctr" hangingPunct="0">
                  <a:lnSpc>
                    <a:spcPct val="120000"/>
                  </a:lnSpc>
                  <a:spcBef>
                    <a:spcPct val="20000"/>
                  </a:spcBef>
                  <a:buClr>
                    <a:schemeClr val="accent1"/>
                  </a:buClr>
                  <a:buSzPct val="6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defRPr>
                </a:lvl1pPr>
                <a:lvl2pPr marL="742950" indent="-285750" eaLnBrk="0" fontAlgn="ctr" hangingPunct="0">
                  <a:lnSpc>
                    <a:spcPct val="120000"/>
                  </a:lnSpc>
                  <a:spcBef>
                    <a:spcPct val="20000"/>
                  </a:spcBef>
                  <a:buClr>
                    <a:schemeClr val="accent1"/>
                  </a:buClr>
                  <a:buSzPct val="60000"/>
                  <a:buFont typeface="Wingdings" panose="05000000000000000000" pitchFamily="2" charset="2"/>
                  <a:buChar char="l"/>
                  <a:defRPr>
                    <a:solidFill>
                      <a:schemeClr val="tx1"/>
                    </a:solidFill>
                    <a:latin typeface="Arial" panose="020B0604020202020204" pitchFamily="34" charset="0"/>
                    <a:ea typeface="微软雅黑" panose="020B0503020204020204" pitchFamily="34" charset="-122"/>
                  </a:defRPr>
                </a:lvl2pPr>
                <a:lvl3pPr marL="1143000" indent="-228600" eaLnBrk="0" fontAlgn="ctr" hangingPunct="0">
                  <a:lnSpc>
                    <a:spcPct val="120000"/>
                  </a:lnSpc>
                  <a:spcBef>
                    <a:spcPct val="20000"/>
                  </a:spcBef>
                  <a:buClr>
                    <a:schemeClr val="accent1"/>
                  </a:buClr>
                  <a:buSzPct val="60000"/>
                  <a:buFont typeface="Wingdings" panose="05000000000000000000" pitchFamily="2" charset="2"/>
                  <a:buChar char="l"/>
                  <a:defRPr sz="1600">
                    <a:solidFill>
                      <a:schemeClr val="tx1"/>
                    </a:solidFill>
                    <a:latin typeface="Arial" panose="020B0604020202020204" pitchFamily="34" charset="0"/>
                    <a:ea typeface="微软雅黑" panose="020B0503020204020204" pitchFamily="34" charset="-122"/>
                  </a:defRPr>
                </a:lvl3pPr>
                <a:lvl4pPr marL="1600200" indent="-228600" eaLnBrk="0" fontAlgn="ctr" hangingPunct="0">
                  <a:lnSpc>
                    <a:spcPct val="120000"/>
                  </a:lnSpc>
                  <a:spcBef>
                    <a:spcPct val="20000"/>
                  </a:spcBef>
                  <a:buClr>
                    <a:schemeClr val="accent1"/>
                  </a:buClr>
                  <a:buSzPct val="60000"/>
                  <a:buFont typeface="Wingdings" panose="05000000000000000000" pitchFamily="2" charset="2"/>
                  <a:buChar char="l"/>
                  <a:defRPr sz="1400">
                    <a:solidFill>
                      <a:schemeClr val="tx1"/>
                    </a:solidFill>
                    <a:latin typeface="Arial" panose="020B0604020202020204" pitchFamily="34" charset="0"/>
                    <a:ea typeface="微软雅黑" panose="020B0503020204020204" pitchFamily="34" charset="-122"/>
                  </a:defRPr>
                </a:lvl4pPr>
                <a:lvl5pPr marL="2057400" indent="-228600" eaLnBrk="0" fontAlgn="ctr" hangingPunct="0">
                  <a:lnSpc>
                    <a:spcPct val="120000"/>
                  </a:lnSpc>
                  <a:spcBef>
                    <a:spcPct val="20000"/>
                  </a:spcBef>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9pPr>
              </a:lstStyle>
              <a:p>
                <a:pPr marL="0" marR="0" lvl="0" indent="0" defTabSz="914400" eaLnBrk="1" fontAlgn="base"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n-lt"/>
                  <a:ea typeface="微软雅黑" panose="020B0503020204020204" pitchFamily="34" charset="-122"/>
                </a:endParaRPr>
              </a:p>
            </p:txBody>
          </p:sp>
        </p:grpSp>
        <p:sp>
          <p:nvSpPr>
            <p:cNvPr id="66" name="Freeform 19"/>
            <p:cNvSpPr>
              <a:spLocks noEditPoints="1"/>
            </p:cNvSpPr>
            <p:nvPr/>
          </p:nvSpPr>
          <p:spPr bwMode="auto">
            <a:xfrm>
              <a:off x="2017504" y="2712317"/>
              <a:ext cx="314806" cy="30398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tx1"/>
            </a:solidFill>
            <a:ln>
              <a:noFill/>
            </a:ln>
          </p:spPr>
          <p:txBody>
            <a:bodyPr vert="horz" wrap="square" lIns="91440" tIns="45720" rIns="91440" bIns="45720" numCol="1" anchor="t" anchorCtr="0" compatLnSpc="1"/>
            <a:lstStyle/>
            <a:p>
              <a:endParaRPr lang="id-ID"/>
            </a:p>
          </p:txBody>
        </p:sp>
      </p:grpSp>
      <p:grpSp>
        <p:nvGrpSpPr>
          <p:cNvPr id="4" name="组 3"/>
          <p:cNvGrpSpPr/>
          <p:nvPr/>
        </p:nvGrpSpPr>
        <p:grpSpPr>
          <a:xfrm>
            <a:off x="964921" y="1306046"/>
            <a:ext cx="981770" cy="1006832"/>
            <a:chOff x="1653896" y="1346686"/>
            <a:chExt cx="981770" cy="1006832"/>
          </a:xfrm>
        </p:grpSpPr>
        <p:sp>
          <p:nvSpPr>
            <p:cNvPr id="61" name="Freeform 12"/>
            <p:cNvSpPr/>
            <p:nvPr/>
          </p:nvSpPr>
          <p:spPr bwMode="auto">
            <a:xfrm>
              <a:off x="1653896" y="1346686"/>
              <a:ext cx="981770" cy="1006832"/>
            </a:xfrm>
            <a:custGeom>
              <a:avLst/>
              <a:gdLst>
                <a:gd name="T0" fmla="*/ 2147483647 w 576"/>
                <a:gd name="T1" fmla="*/ 2147483647 h 648"/>
                <a:gd name="T2" fmla="*/ 2147483647 w 576"/>
                <a:gd name="T3" fmla="*/ 2147483647 h 648"/>
                <a:gd name="T4" fmla="*/ 2147483647 w 576"/>
                <a:gd name="T5" fmla="*/ 2147483647 h 648"/>
                <a:gd name="T6" fmla="*/ 2147483647 w 576"/>
                <a:gd name="T7" fmla="*/ 2147483647 h 648"/>
                <a:gd name="T8" fmla="*/ 2147483647 w 576"/>
                <a:gd name="T9" fmla="*/ 2147483647 h 648"/>
                <a:gd name="T10" fmla="*/ 2147483647 w 576"/>
                <a:gd name="T11" fmla="*/ 2147483647 h 648"/>
                <a:gd name="T12" fmla="*/ 2147483647 w 576"/>
                <a:gd name="T13" fmla="*/ 2147483647 h 648"/>
                <a:gd name="T14" fmla="*/ 2147483647 w 576"/>
                <a:gd name="T15" fmla="*/ 2147483647 h 648"/>
                <a:gd name="T16" fmla="*/ 2147483647 w 576"/>
                <a:gd name="T17" fmla="*/ 2147483647 h 648"/>
                <a:gd name="T18" fmla="*/ 2147483647 w 576"/>
                <a:gd name="T19" fmla="*/ 2147483647 h 648"/>
                <a:gd name="T20" fmla="*/ 2147483647 w 576"/>
                <a:gd name="T21" fmla="*/ 2147483647 h 648"/>
                <a:gd name="T22" fmla="*/ 2133573609 w 576"/>
                <a:gd name="T23" fmla="*/ 2147483647 h 648"/>
                <a:gd name="T24" fmla="*/ 1775924795 w 576"/>
                <a:gd name="T25" fmla="*/ 2147483647 h 648"/>
                <a:gd name="T26" fmla="*/ 1775924795 w 576"/>
                <a:gd name="T27" fmla="*/ 2147483647 h 648"/>
                <a:gd name="T28" fmla="*/ 1418273498 w 576"/>
                <a:gd name="T29" fmla="*/ 2147483647 h 648"/>
                <a:gd name="T30" fmla="*/ 1085285581 w 576"/>
                <a:gd name="T31" fmla="*/ 2147483647 h 648"/>
                <a:gd name="T32" fmla="*/ 776966011 w 576"/>
                <a:gd name="T33" fmla="*/ 2147483647 h 648"/>
                <a:gd name="T34" fmla="*/ 517978169 w 576"/>
                <a:gd name="T35" fmla="*/ 2147483647 h 648"/>
                <a:gd name="T36" fmla="*/ 308319570 w 576"/>
                <a:gd name="T37" fmla="*/ 2147483647 h 648"/>
                <a:gd name="T38" fmla="*/ 209658599 w 576"/>
                <a:gd name="T39" fmla="*/ 2147483647 h 648"/>
                <a:gd name="T40" fmla="*/ 135661008 w 576"/>
                <a:gd name="T41" fmla="*/ 2147483647 h 648"/>
                <a:gd name="T42" fmla="*/ 73997591 w 576"/>
                <a:gd name="T43" fmla="*/ 2147483647 h 648"/>
                <a:gd name="T44" fmla="*/ 36997554 w 576"/>
                <a:gd name="T45" fmla="*/ 2147483647 h 648"/>
                <a:gd name="T46" fmla="*/ 12331690 w 576"/>
                <a:gd name="T47" fmla="*/ 2147483647 h 648"/>
                <a:gd name="T48" fmla="*/ 0 w 576"/>
                <a:gd name="T49" fmla="*/ 2147483647 h 648"/>
                <a:gd name="T50" fmla="*/ 1775924795 w 576"/>
                <a:gd name="T51" fmla="*/ 0 h 648"/>
                <a:gd name="T52" fmla="*/ 2147483647 w 576"/>
                <a:gd name="T53" fmla="*/ 2147483647 h 6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6"/>
                <a:gd name="T82" fmla="*/ 0 h 648"/>
                <a:gd name="T83" fmla="*/ 576 w 576"/>
                <a:gd name="T84" fmla="*/ 648 h 6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6" h="648">
                  <a:moveTo>
                    <a:pt x="576" y="576"/>
                  </a:moveTo>
                  <a:lnTo>
                    <a:pt x="576" y="576"/>
                  </a:lnTo>
                  <a:lnTo>
                    <a:pt x="574" y="584"/>
                  </a:lnTo>
                  <a:lnTo>
                    <a:pt x="570" y="590"/>
                  </a:lnTo>
                  <a:lnTo>
                    <a:pt x="564" y="598"/>
                  </a:lnTo>
                  <a:lnTo>
                    <a:pt x="554" y="604"/>
                  </a:lnTo>
                  <a:lnTo>
                    <a:pt x="542" y="610"/>
                  </a:lnTo>
                  <a:lnTo>
                    <a:pt x="526" y="616"/>
                  </a:lnTo>
                  <a:lnTo>
                    <a:pt x="492" y="626"/>
                  </a:lnTo>
                  <a:lnTo>
                    <a:pt x="450" y="636"/>
                  </a:lnTo>
                  <a:lnTo>
                    <a:pt x="400" y="642"/>
                  </a:lnTo>
                  <a:lnTo>
                    <a:pt x="346" y="646"/>
                  </a:lnTo>
                  <a:lnTo>
                    <a:pt x="288" y="648"/>
                  </a:lnTo>
                  <a:lnTo>
                    <a:pt x="230" y="646"/>
                  </a:lnTo>
                  <a:lnTo>
                    <a:pt x="176" y="642"/>
                  </a:lnTo>
                  <a:lnTo>
                    <a:pt x="126" y="636"/>
                  </a:lnTo>
                  <a:lnTo>
                    <a:pt x="84" y="626"/>
                  </a:lnTo>
                  <a:lnTo>
                    <a:pt x="50" y="616"/>
                  </a:lnTo>
                  <a:lnTo>
                    <a:pt x="34" y="610"/>
                  </a:lnTo>
                  <a:lnTo>
                    <a:pt x="22" y="604"/>
                  </a:lnTo>
                  <a:lnTo>
                    <a:pt x="12" y="598"/>
                  </a:lnTo>
                  <a:lnTo>
                    <a:pt x="6" y="590"/>
                  </a:lnTo>
                  <a:lnTo>
                    <a:pt x="2" y="584"/>
                  </a:lnTo>
                  <a:lnTo>
                    <a:pt x="0" y="576"/>
                  </a:lnTo>
                  <a:lnTo>
                    <a:pt x="288" y="0"/>
                  </a:lnTo>
                  <a:lnTo>
                    <a:pt x="576" y="576"/>
                  </a:lnTo>
                  <a:close/>
                </a:path>
              </a:pathLst>
            </a:custGeom>
            <a:solidFill>
              <a:srgbClr val="1AF9E8"/>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1AF9E8"/>
                </a:solidFill>
                <a:effectLst/>
                <a:uLnTx/>
                <a:uFillTx/>
                <a:ea typeface="微软雅黑" panose="020B0503020204020204" pitchFamily="34" charset="-122"/>
              </a:endParaRPr>
            </a:p>
          </p:txBody>
        </p:sp>
        <p:sp>
          <p:nvSpPr>
            <p:cNvPr id="67" name="Freeform 11"/>
            <p:cNvSpPr>
              <a:spLocks noChangeAspect="1" noEditPoints="1"/>
            </p:cNvSpPr>
            <p:nvPr/>
          </p:nvSpPr>
          <p:spPr bwMode="auto">
            <a:xfrm>
              <a:off x="1981438" y="1849148"/>
              <a:ext cx="329161" cy="329509"/>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91440" tIns="45720" rIns="91440" bIns="45720" numCol="1" anchor="t" anchorCtr="0" compatLnSpc="1"/>
            <a:lstStyle/>
            <a:p>
              <a:endParaRPr lang="en-US" dirty="0"/>
            </a:p>
          </p:txBody>
        </p:sp>
      </p:grpSp>
      <p:pic>
        <p:nvPicPr>
          <p:cNvPr id="5" name="图片 4"/>
          <p:cNvPicPr>
            <a:picLocks noChangeAspect="1"/>
          </p:cNvPicPr>
          <p:nvPr/>
        </p:nvPicPr>
        <p:blipFill>
          <a:blip r:embed="rId7"/>
          <a:stretch>
            <a:fillRect/>
          </a:stretch>
        </p:blipFill>
        <p:spPr>
          <a:xfrm>
            <a:off x="6881495" y="1221105"/>
            <a:ext cx="1898015" cy="2749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2" presetClass="entr" presetSubtype="1" fill="hold"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down)">
                                      <p:cBhvr>
                                        <p:cTn id="12" dur="500"/>
                                        <p:tgtEl>
                                          <p:spTgt spid="3"/>
                                        </p:tgtEl>
                                      </p:cBhvr>
                                    </p:animEffect>
                                  </p:childTnLst>
                                </p:cTn>
                              </p:par>
                              <p:par>
                                <p:cTn id="13" presetID="12" presetClass="entr" presetSubtype="1" fill="hold" nodeType="withEffect">
                                  <p:stCondLst>
                                    <p:cond delay="4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down)">
                                      <p:cBhvr>
                                        <p:cTn id="16" dur="500"/>
                                        <p:tgtEl>
                                          <p:spTgt spid="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left)">
                                      <p:cBhvr>
                                        <p:cTn id="20" dur="500"/>
                                        <p:tgtEl>
                                          <p:spTgt spid="64"/>
                                        </p:tgtEl>
                                      </p:cBhvr>
                                    </p:animEffect>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randombar(horizontal)">
                                      <p:cBhvr>
                                        <p:cTn id="24" dur="500"/>
                                        <p:tgtEl>
                                          <p:spTgt spid="8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ux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pic>
        <p:nvPicPr>
          <p:cNvPr id="23" name="图片 22" descr="tuxing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pic>
        <p:nvPicPr>
          <p:cNvPr id="3" name="图片 2" descr="tuxing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 y="-60844"/>
            <a:ext cx="9135879" cy="5143500"/>
          </a:xfrm>
          <a:prstGeom prst="rect">
            <a:avLst/>
          </a:prstGeom>
        </p:spPr>
      </p:pic>
      <p:sp>
        <p:nvSpPr>
          <p:cNvPr id="90" name="文本框 89"/>
          <p:cNvSpPr txBox="1"/>
          <p:nvPr/>
        </p:nvSpPr>
        <p:spPr>
          <a:xfrm>
            <a:off x="3706495" y="124460"/>
            <a:ext cx="1614805" cy="368300"/>
          </a:xfrm>
          <a:prstGeom prst="rect">
            <a:avLst/>
          </a:prstGeom>
          <a:noFill/>
        </p:spPr>
        <p:txBody>
          <a:bodyPr wrap="square" rtlCol="0">
            <a:spAutoFit/>
          </a:bodyPr>
          <a:lstStyle/>
          <a:p>
            <a:r>
              <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Application</a:t>
            </a:r>
          </a:p>
        </p:txBody>
      </p:sp>
      <p:sp>
        <p:nvSpPr>
          <p:cNvPr id="89" name="文本框 21"/>
          <p:cNvSpPr txBox="1"/>
          <p:nvPr/>
        </p:nvSpPr>
        <p:spPr>
          <a:xfrm>
            <a:off x="288290" y="1036955"/>
            <a:ext cx="3027680" cy="2331085"/>
          </a:xfrm>
          <a:prstGeom prst="rect">
            <a:avLst/>
          </a:prstGeom>
          <a:noFill/>
        </p:spPr>
        <p:txBody>
          <a:bodyPr wrap="square" rtlCol="0">
            <a:spAutoFit/>
          </a:bodyPr>
          <a:lstStyle/>
          <a:p>
            <a:pPr algn="l" defTabSz="685800">
              <a:lnSpc>
                <a:spcPct val="130000"/>
              </a:lnSpc>
              <a:defRPr/>
            </a:pPr>
            <a:r>
              <a:rPr lang="zh-CN" altLang="en-US" sz="1600" kern="1100" dirty="0">
                <a:latin typeface="微软雅黑" panose="020B0503020204020204" pitchFamily="34" charset="-122"/>
                <a:ea typeface="微软雅黑" panose="020B0503020204020204" pitchFamily="34" charset="-122"/>
              </a:rPr>
              <a:t>February 25,2018, in Pyeongchang Winter Olympics closing ceremony "Beijing 8 minutes" performance, Smart mobile robots perform with roller skaters.</a:t>
            </a:r>
          </a:p>
        </p:txBody>
      </p:sp>
      <p:pic>
        <p:nvPicPr>
          <p:cNvPr id="2"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315970" y="1036955"/>
            <a:ext cx="5157470" cy="3335020"/>
          </a:xfrm>
          <a:prstGeom prst="rect">
            <a:avLst/>
          </a:prstGeom>
          <a:noFill/>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300" tmFilter="0, 0; .2, .5; .8, .5; 1, 0"/>
                                        <p:tgtEl>
                                          <p:spTgt spid="3"/>
                                        </p:tgtEl>
                                      </p:cBhvr>
                                    </p:animEffect>
                                    <p:animScale>
                                      <p:cBhvr>
                                        <p:cTn id="7" dur="150" autoRev="1" fill="hold"/>
                                        <p:tgtEl>
                                          <p:spTgt spid="3"/>
                                        </p:tgtEl>
                                      </p:cBhvr>
                                      <p:by x="105000" y="105000"/>
                                    </p:animScale>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randombar(horizontal)">
                                      <p:cBhvr>
                                        <p:cTn id="11" dur="500"/>
                                        <p:tgtEl>
                                          <p:spTgt spid="90"/>
                                        </p:tgtEl>
                                      </p:cBhvr>
                                    </p:animEffect>
                                  </p:childTnLst>
                                </p:cTn>
                              </p:par>
                              <p:par>
                                <p:cTn id="12" presetID="14" presetClass="entr" presetSubtype="10" fill="hold" grpId="0" nodeType="withEffect">
                                  <p:stCondLst>
                                    <p:cond delay="400"/>
                                  </p:stCondLst>
                                  <p:childTnLst>
                                    <p:set>
                                      <p:cBhvr>
                                        <p:cTn id="13" dur="1" fill="hold">
                                          <p:stCondLst>
                                            <p:cond delay="0"/>
                                          </p:stCondLst>
                                        </p:cTn>
                                        <p:tgtEl>
                                          <p:spTgt spid="89"/>
                                        </p:tgtEl>
                                        <p:attrNameLst>
                                          <p:attrName>style.visibility</p:attrName>
                                        </p:attrNameLst>
                                      </p:cBhvr>
                                      <p:to>
                                        <p:strVal val="visible"/>
                                      </p:to>
                                    </p:set>
                                    <p:animEffect transition="in" filter="randombar(horizontal)">
                                      <p:cBhvr>
                                        <p:cTn id="14" dur="500"/>
                                        <p:tgtEl>
                                          <p:spTgt spid="89"/>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ux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pic>
        <p:nvPicPr>
          <p:cNvPr id="23" name="图片 22" descr="tuxing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pic>
        <p:nvPicPr>
          <p:cNvPr id="3" name="图片 2" descr="tuxing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 y="-60844"/>
            <a:ext cx="9135879" cy="5143500"/>
          </a:xfrm>
          <a:prstGeom prst="rect">
            <a:avLst/>
          </a:prstGeom>
        </p:spPr>
      </p:pic>
      <p:sp>
        <p:nvSpPr>
          <p:cNvPr id="90" name="文本框 89"/>
          <p:cNvSpPr txBox="1"/>
          <p:nvPr/>
        </p:nvSpPr>
        <p:spPr>
          <a:xfrm>
            <a:off x="3706495" y="124460"/>
            <a:ext cx="1614805" cy="368300"/>
          </a:xfrm>
          <a:prstGeom prst="rect">
            <a:avLst/>
          </a:prstGeom>
          <a:noFill/>
        </p:spPr>
        <p:txBody>
          <a:bodyPr wrap="square" rtlCol="0">
            <a:spAutoFit/>
          </a:bodyPr>
          <a:lstStyle/>
          <a:p>
            <a:r>
              <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Application</a:t>
            </a:r>
          </a:p>
        </p:txBody>
      </p:sp>
      <p:sp>
        <p:nvSpPr>
          <p:cNvPr id="89" name="文本框 21"/>
          <p:cNvSpPr txBox="1"/>
          <p:nvPr/>
        </p:nvSpPr>
        <p:spPr>
          <a:xfrm>
            <a:off x="273050" y="702945"/>
            <a:ext cx="3496945" cy="2651125"/>
          </a:xfrm>
          <a:prstGeom prst="rect">
            <a:avLst/>
          </a:prstGeom>
          <a:noFill/>
        </p:spPr>
        <p:txBody>
          <a:bodyPr wrap="square" rtlCol="0">
            <a:spAutoFit/>
          </a:bodyPr>
          <a:lstStyle/>
          <a:p>
            <a:pPr algn="l" defTabSz="685800">
              <a:lnSpc>
                <a:spcPct val="130000"/>
              </a:lnSpc>
              <a:defRPr/>
            </a:pPr>
            <a:r>
              <a:rPr lang="zh-CN" altLang="en-US" sz="1600" kern="1100" dirty="0">
                <a:latin typeface="微软雅黑" panose="020B0503020204020204" pitchFamily="34" charset="-122"/>
                <a:ea typeface="微软雅黑" panose="020B0503020204020204" pitchFamily="34" charset="-122"/>
              </a:rPr>
              <a:t>On May 3,2018, the Chinese Academy of Sciences released the first cloud-based artificial intelligence chip in China, with a theoretical peak speed of 128 trillion fixed-point operations per second, reaching the world's advanced level.</a:t>
            </a:r>
          </a:p>
        </p:txBody>
      </p:sp>
      <p:pic>
        <p:nvPicPr>
          <p:cNvPr id="7" name="图片 7" descr="http://www.cac.gov.cn/rootimages/2019/07/29/1565893944272825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893820" y="702945"/>
            <a:ext cx="4749800" cy="316357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300" tmFilter="0, 0; .2, .5; .8, .5; 1, 0"/>
                                        <p:tgtEl>
                                          <p:spTgt spid="3"/>
                                        </p:tgtEl>
                                      </p:cBhvr>
                                    </p:animEffect>
                                    <p:animScale>
                                      <p:cBhvr>
                                        <p:cTn id="7" dur="150" autoRev="1" fill="hold"/>
                                        <p:tgtEl>
                                          <p:spTgt spid="3"/>
                                        </p:tgtEl>
                                      </p:cBhvr>
                                      <p:by x="105000" y="105000"/>
                                    </p:animScale>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randombar(horizontal)">
                                      <p:cBhvr>
                                        <p:cTn id="11" dur="500"/>
                                        <p:tgtEl>
                                          <p:spTgt spid="90"/>
                                        </p:tgtEl>
                                      </p:cBhvr>
                                    </p:animEffect>
                                  </p:childTnLst>
                                </p:cTn>
                              </p:par>
                              <p:par>
                                <p:cTn id="12" presetID="14" presetClass="entr" presetSubtype="10" fill="hold" grpId="0" nodeType="withEffect">
                                  <p:stCondLst>
                                    <p:cond delay="400"/>
                                  </p:stCondLst>
                                  <p:childTnLst>
                                    <p:set>
                                      <p:cBhvr>
                                        <p:cTn id="13" dur="1" fill="hold">
                                          <p:stCondLst>
                                            <p:cond delay="0"/>
                                          </p:stCondLst>
                                        </p:cTn>
                                        <p:tgtEl>
                                          <p:spTgt spid="89"/>
                                        </p:tgtEl>
                                        <p:attrNameLst>
                                          <p:attrName>style.visibility</p:attrName>
                                        </p:attrNameLst>
                                      </p:cBhvr>
                                      <p:to>
                                        <p:strVal val="visible"/>
                                      </p:to>
                                    </p:set>
                                    <p:animEffect transition="in" filter="randombar(horizontal)">
                                      <p:cBhvr>
                                        <p:cTn id="14" dur="500"/>
                                        <p:tgtEl>
                                          <p:spTgt spid="89"/>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ux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pic>
        <p:nvPicPr>
          <p:cNvPr id="23" name="图片 22" descr="tuxing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pic>
        <p:nvPicPr>
          <p:cNvPr id="3" name="图片 2" descr="tuxing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 y="-98944"/>
            <a:ext cx="9135879" cy="5143500"/>
          </a:xfrm>
          <a:prstGeom prst="rect">
            <a:avLst/>
          </a:prstGeom>
        </p:spPr>
      </p:pic>
      <p:sp>
        <p:nvSpPr>
          <p:cNvPr id="90" name="文本框 89"/>
          <p:cNvSpPr txBox="1"/>
          <p:nvPr/>
        </p:nvSpPr>
        <p:spPr>
          <a:xfrm>
            <a:off x="3706495" y="124460"/>
            <a:ext cx="1614805" cy="368300"/>
          </a:xfrm>
          <a:prstGeom prst="rect">
            <a:avLst/>
          </a:prstGeom>
          <a:noFill/>
        </p:spPr>
        <p:txBody>
          <a:bodyPr wrap="square" rtlCol="0">
            <a:spAutoFit/>
          </a:bodyPr>
          <a:lstStyle/>
          <a:p>
            <a:r>
              <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Application</a:t>
            </a:r>
          </a:p>
        </p:txBody>
      </p:sp>
      <p:sp>
        <p:nvSpPr>
          <p:cNvPr id="89" name="文本框 21"/>
          <p:cNvSpPr txBox="1"/>
          <p:nvPr/>
        </p:nvSpPr>
        <p:spPr>
          <a:xfrm>
            <a:off x="250825" y="823595"/>
            <a:ext cx="3596005" cy="2011045"/>
          </a:xfrm>
          <a:prstGeom prst="rect">
            <a:avLst/>
          </a:prstGeom>
          <a:noFill/>
        </p:spPr>
        <p:txBody>
          <a:bodyPr wrap="square" rtlCol="0">
            <a:spAutoFit/>
          </a:bodyPr>
          <a:lstStyle/>
          <a:p>
            <a:pPr algn="l" defTabSz="685800">
              <a:lnSpc>
                <a:spcPct val="130000"/>
              </a:lnSpc>
              <a:defRPr/>
            </a:pPr>
            <a:r>
              <a:rPr lang="zh-CN" altLang="en-US" sz="1600" kern="1100" dirty="0">
                <a:latin typeface="微软雅黑" panose="020B0503020204020204" pitchFamily="34" charset="-122"/>
                <a:ea typeface="微软雅黑" panose="020B0503020204020204" pitchFamily="34" charset="-122"/>
              </a:rPr>
              <a:t>In October 2017, at the future investment initiative conference in Riyadh, Saudi Arabia, robot Sophia was granted Saudi citizenship as the world's first robot to acquire citizenship.</a:t>
            </a:r>
          </a:p>
        </p:txBody>
      </p:sp>
      <p:pic>
        <p:nvPicPr>
          <p:cNvPr id="2" name="图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846830" y="823595"/>
            <a:ext cx="4576445" cy="3045460"/>
          </a:xfrm>
          <a:prstGeom prst="rect">
            <a:avLst/>
          </a:prstGeom>
          <a:noFill/>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300" tmFilter="0, 0; .2, .5; .8, .5; 1, 0"/>
                                        <p:tgtEl>
                                          <p:spTgt spid="3"/>
                                        </p:tgtEl>
                                      </p:cBhvr>
                                    </p:animEffect>
                                    <p:animScale>
                                      <p:cBhvr>
                                        <p:cTn id="7" dur="150" autoRev="1" fill="hold"/>
                                        <p:tgtEl>
                                          <p:spTgt spid="3"/>
                                        </p:tgtEl>
                                      </p:cBhvr>
                                      <p:by x="105000" y="105000"/>
                                    </p:animScale>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randombar(horizontal)">
                                      <p:cBhvr>
                                        <p:cTn id="11" dur="500"/>
                                        <p:tgtEl>
                                          <p:spTgt spid="90"/>
                                        </p:tgtEl>
                                      </p:cBhvr>
                                    </p:animEffect>
                                  </p:childTnLst>
                                </p:cTn>
                              </p:par>
                              <p:par>
                                <p:cTn id="12" presetID="14" presetClass="entr" presetSubtype="10" fill="hold" grpId="0" nodeType="withEffect">
                                  <p:stCondLst>
                                    <p:cond delay="400"/>
                                  </p:stCondLst>
                                  <p:childTnLst>
                                    <p:set>
                                      <p:cBhvr>
                                        <p:cTn id="13" dur="1" fill="hold">
                                          <p:stCondLst>
                                            <p:cond delay="0"/>
                                          </p:stCondLst>
                                        </p:cTn>
                                        <p:tgtEl>
                                          <p:spTgt spid="89"/>
                                        </p:tgtEl>
                                        <p:attrNameLst>
                                          <p:attrName>style.visibility</p:attrName>
                                        </p:attrNameLst>
                                      </p:cBhvr>
                                      <p:to>
                                        <p:strVal val="visible"/>
                                      </p:to>
                                    </p:set>
                                    <p:animEffect transition="in" filter="randombar(horizontal)">
                                      <p:cBhvr>
                                        <p:cTn id="14" dur="500"/>
                                        <p:tgtEl>
                                          <p:spTgt spid="89"/>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8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ux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pic>
        <p:nvPicPr>
          <p:cNvPr id="23" name="图片 22" descr="tuxing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pic>
        <p:nvPicPr>
          <p:cNvPr id="3" name="图片 2" descr="tuxing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 y="-106564"/>
            <a:ext cx="9135879" cy="5143500"/>
          </a:xfrm>
          <a:prstGeom prst="rect">
            <a:avLst/>
          </a:prstGeom>
        </p:spPr>
      </p:pic>
      <p:sp>
        <p:nvSpPr>
          <p:cNvPr id="90" name="文本框 89"/>
          <p:cNvSpPr txBox="1"/>
          <p:nvPr/>
        </p:nvSpPr>
        <p:spPr>
          <a:xfrm>
            <a:off x="3706495" y="124460"/>
            <a:ext cx="1614805" cy="368300"/>
          </a:xfrm>
          <a:prstGeom prst="rect">
            <a:avLst/>
          </a:prstGeom>
          <a:noFill/>
        </p:spPr>
        <p:txBody>
          <a:bodyPr wrap="square" rtlCol="0">
            <a:spAutoFit/>
          </a:bodyPr>
          <a:lstStyle/>
          <a:p>
            <a:r>
              <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Application</a:t>
            </a:r>
          </a:p>
        </p:txBody>
      </p:sp>
      <p:sp>
        <p:nvSpPr>
          <p:cNvPr id="89" name="文本框 21"/>
          <p:cNvSpPr txBox="1"/>
          <p:nvPr/>
        </p:nvSpPr>
        <p:spPr>
          <a:xfrm>
            <a:off x="250825" y="823595"/>
            <a:ext cx="3596005" cy="2011045"/>
          </a:xfrm>
          <a:prstGeom prst="rect">
            <a:avLst/>
          </a:prstGeom>
          <a:noFill/>
        </p:spPr>
        <p:txBody>
          <a:bodyPr wrap="square" rtlCol="0">
            <a:spAutoFit/>
          </a:bodyPr>
          <a:lstStyle/>
          <a:p>
            <a:pPr algn="l" defTabSz="685800">
              <a:lnSpc>
                <a:spcPct val="130000"/>
              </a:lnSpc>
              <a:defRPr/>
            </a:pPr>
            <a:r>
              <a:rPr lang="zh-CN" altLang="en-US" sz="1600" kern="1100" dirty="0">
                <a:latin typeface="微软雅黑" panose="020B0503020204020204" pitchFamily="34" charset="-122"/>
                <a:ea typeface="微软雅黑" panose="020B0503020204020204" pitchFamily="34" charset="-122"/>
              </a:rPr>
              <a:t>November 22,2018, at the "Great changes —— Celebrating the 40th Anniversary of Reform Exhibition ", the third generation of domestic orthopedic surgery robot" Tianji "is having an operation.</a:t>
            </a:r>
          </a:p>
        </p:txBody>
      </p:sp>
      <p:pic>
        <p:nvPicPr>
          <p:cNvPr id="4"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077335" y="823595"/>
            <a:ext cx="4587240" cy="3054985"/>
          </a:xfrm>
          <a:prstGeom prst="rect">
            <a:avLst/>
          </a:prstGeom>
          <a:noFill/>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300" tmFilter="0, 0; .2, .5; .8, .5; 1, 0"/>
                                        <p:tgtEl>
                                          <p:spTgt spid="3"/>
                                        </p:tgtEl>
                                      </p:cBhvr>
                                    </p:animEffect>
                                    <p:animScale>
                                      <p:cBhvr>
                                        <p:cTn id="7" dur="150" autoRev="1" fill="hold"/>
                                        <p:tgtEl>
                                          <p:spTgt spid="3"/>
                                        </p:tgtEl>
                                      </p:cBhvr>
                                      <p:by x="105000" y="105000"/>
                                    </p:animScale>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randombar(horizontal)">
                                      <p:cBhvr>
                                        <p:cTn id="11" dur="500"/>
                                        <p:tgtEl>
                                          <p:spTgt spid="90"/>
                                        </p:tgtEl>
                                      </p:cBhvr>
                                    </p:animEffect>
                                  </p:childTnLst>
                                </p:cTn>
                              </p:par>
                              <p:par>
                                <p:cTn id="12" presetID="14" presetClass="entr" presetSubtype="10" fill="hold" grpId="0" nodeType="withEffect">
                                  <p:stCondLst>
                                    <p:cond delay="400"/>
                                  </p:stCondLst>
                                  <p:childTnLst>
                                    <p:set>
                                      <p:cBhvr>
                                        <p:cTn id="13" dur="1" fill="hold">
                                          <p:stCondLst>
                                            <p:cond delay="0"/>
                                          </p:stCondLst>
                                        </p:cTn>
                                        <p:tgtEl>
                                          <p:spTgt spid="89"/>
                                        </p:tgtEl>
                                        <p:attrNameLst>
                                          <p:attrName>style.visibility</p:attrName>
                                        </p:attrNameLst>
                                      </p:cBhvr>
                                      <p:to>
                                        <p:strVal val="visible"/>
                                      </p:to>
                                    </p:set>
                                    <p:animEffect transition="in" filter="randombar(horizontal)">
                                      <p:cBhvr>
                                        <p:cTn id="14" dur="500"/>
                                        <p:tgtEl>
                                          <p:spTgt spid="89"/>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8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ux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pic>
        <p:nvPicPr>
          <p:cNvPr id="23" name="图片 22" descr="tuxing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pic>
        <p:nvPicPr>
          <p:cNvPr id="3" name="图片 2" descr="tuxing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 y="116"/>
            <a:ext cx="9135879" cy="5143500"/>
          </a:xfrm>
          <a:prstGeom prst="rect">
            <a:avLst/>
          </a:prstGeom>
        </p:spPr>
      </p:pic>
      <p:sp>
        <p:nvSpPr>
          <p:cNvPr id="90" name="文本框 89"/>
          <p:cNvSpPr txBox="1"/>
          <p:nvPr/>
        </p:nvSpPr>
        <p:spPr>
          <a:xfrm>
            <a:off x="4065270" y="1041400"/>
            <a:ext cx="382905" cy="1322070"/>
          </a:xfrm>
          <a:prstGeom prst="rect">
            <a:avLst/>
          </a:prstGeom>
          <a:noFill/>
        </p:spPr>
        <p:txBody>
          <a:bodyPr wrap="square" rtlCol="0">
            <a:spAutoFit/>
          </a:bodyPr>
          <a:lstStyle/>
          <a:p>
            <a:r>
              <a:rPr kumimoji="1" lang="en-US" altLang="zh-CN" sz="8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27" name="圆角矩形 26"/>
          <p:cNvSpPr/>
          <p:nvPr/>
        </p:nvSpPr>
        <p:spPr>
          <a:xfrm>
            <a:off x="2271887" y="2459190"/>
            <a:ext cx="4429054" cy="372910"/>
          </a:xfrm>
          <a:prstGeom prst="roundRect">
            <a:avLst/>
          </a:prstGeom>
          <a:solidFill>
            <a:srgbClr val="1AF9E8">
              <a:alpha val="22000"/>
            </a:srgbClr>
          </a:solidFill>
          <a:ln>
            <a:solidFill>
              <a:srgbClr val="00FFC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9" name="文本框 21"/>
          <p:cNvSpPr txBox="1"/>
          <p:nvPr/>
        </p:nvSpPr>
        <p:spPr>
          <a:xfrm>
            <a:off x="2412365" y="2421255"/>
            <a:ext cx="4074795" cy="410845"/>
          </a:xfrm>
          <a:prstGeom prst="rect">
            <a:avLst/>
          </a:prstGeom>
          <a:noFill/>
        </p:spPr>
        <p:txBody>
          <a:bodyPr wrap="square" rtlCol="0">
            <a:spAutoFit/>
          </a:bodyPr>
          <a:lstStyle/>
          <a:p>
            <a:pPr algn="ctr" defTabSz="685800">
              <a:lnSpc>
                <a:spcPct val="130000"/>
              </a:lnSpc>
              <a:defRPr/>
            </a:pPr>
            <a:r>
              <a:rPr lang="zh-CN" altLang="en-US" sz="1600" kern="1100" dirty="0">
                <a:latin typeface="微软雅黑" panose="020B0503020204020204" pitchFamily="34" charset="-122"/>
                <a:ea typeface="微软雅黑" panose="020B0503020204020204" pitchFamily="34" charset="-122"/>
              </a:rPr>
              <a:t>The future of artificial intelligence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300" tmFilter="0, 0; .2, .5; .8, .5; 1, 0"/>
                                        <p:tgtEl>
                                          <p:spTgt spid="3"/>
                                        </p:tgtEl>
                                      </p:cBhvr>
                                    </p:animEffect>
                                    <p:animScale>
                                      <p:cBhvr>
                                        <p:cTn id="7" dur="150" autoRev="1" fill="hold"/>
                                        <p:tgtEl>
                                          <p:spTgt spid="3"/>
                                        </p:tgtEl>
                                      </p:cBhvr>
                                      <p:by x="105000" y="105000"/>
                                    </p:animScale>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randombar(horizontal)">
                                      <p:cBhvr>
                                        <p:cTn id="11" dur="500"/>
                                        <p:tgtEl>
                                          <p:spTgt spid="90"/>
                                        </p:tgtEl>
                                      </p:cBhvr>
                                    </p:animEffect>
                                  </p:childTnLst>
                                </p:cTn>
                              </p:par>
                              <p:par>
                                <p:cTn id="12" presetID="14" presetClass="entr" presetSubtype="10" fill="hold" grpId="0" nodeType="withEffect">
                                  <p:stCondLst>
                                    <p:cond delay="200"/>
                                  </p:stCondLst>
                                  <p:childTnLst>
                                    <p:set>
                                      <p:cBhvr>
                                        <p:cTn id="13" dur="1" fill="hold">
                                          <p:stCondLst>
                                            <p:cond delay="0"/>
                                          </p:stCondLst>
                                        </p:cTn>
                                        <p:tgtEl>
                                          <p:spTgt spid="27"/>
                                        </p:tgtEl>
                                        <p:attrNameLst>
                                          <p:attrName>style.visibility</p:attrName>
                                        </p:attrNameLst>
                                      </p:cBhvr>
                                      <p:to>
                                        <p:strVal val="visible"/>
                                      </p:to>
                                    </p:set>
                                    <p:animEffect transition="in" filter="randombar(horizontal)">
                                      <p:cBhvr>
                                        <p:cTn id="14" dur="500"/>
                                        <p:tgtEl>
                                          <p:spTgt spid="27"/>
                                        </p:tgtEl>
                                      </p:cBhvr>
                                    </p:animEffect>
                                  </p:childTnLst>
                                </p:cTn>
                              </p:par>
                              <p:par>
                                <p:cTn id="15" presetID="14" presetClass="entr" presetSubtype="10" fill="hold" grpId="0" nodeType="withEffect">
                                  <p:stCondLst>
                                    <p:cond delay="400"/>
                                  </p:stCondLst>
                                  <p:childTnLst>
                                    <p:set>
                                      <p:cBhvr>
                                        <p:cTn id="16" dur="1" fill="hold">
                                          <p:stCondLst>
                                            <p:cond delay="0"/>
                                          </p:stCondLst>
                                        </p:cTn>
                                        <p:tgtEl>
                                          <p:spTgt spid="89"/>
                                        </p:tgtEl>
                                        <p:attrNameLst>
                                          <p:attrName>style.visibility</p:attrName>
                                        </p:attrNameLst>
                                      </p:cBhvr>
                                      <p:to>
                                        <p:strVal val="visible"/>
                                      </p:to>
                                    </p:set>
                                    <p:animEffect transition="in" filter="randombar(horizontal)">
                                      <p:cBhvr>
                                        <p:cTn id="1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27" grpId="0" animBg="1"/>
      <p:bldP spid="8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tuxin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 y="116"/>
            <a:ext cx="9135879" cy="5143500"/>
          </a:xfrm>
          <a:prstGeom prst="rect">
            <a:avLst/>
          </a:prstGeom>
        </p:spPr>
      </p:pic>
      <p:pic>
        <p:nvPicPr>
          <p:cNvPr id="27" name="图片 26" descr="tuxin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 y="0"/>
            <a:ext cx="9135879" cy="5143500"/>
          </a:xfrm>
          <a:prstGeom prst="rect">
            <a:avLst/>
          </a:prstGeom>
        </p:spPr>
      </p:pic>
      <p:sp>
        <p:nvSpPr>
          <p:cNvPr id="73" name="Text Box 11"/>
          <p:cNvSpPr txBox="1">
            <a:spLocks noChangeArrowheads="1"/>
          </p:cNvSpPr>
          <p:nvPr/>
        </p:nvSpPr>
        <p:spPr bwMode="auto">
          <a:xfrm>
            <a:off x="1422677" y="665968"/>
            <a:ext cx="6299804" cy="3362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285750" indent="-285750" algn="just" defTabSz="685800">
              <a:lnSpc>
                <a:spcPts val="1500"/>
              </a:lnSpc>
              <a:buClr>
                <a:srgbClr val="0070C0"/>
              </a:buClr>
              <a:buFontTx/>
              <a:buChar char="-"/>
            </a:pPr>
            <a:r>
              <a:rPr lang="zh-CN" altLang="en-US" sz="1400" dirty="0">
                <a:latin typeface="微软雅黑" panose="020B0503020204020204" pitchFamily="34" charset="-122"/>
                <a:ea typeface="微软雅黑" panose="020B0503020204020204" pitchFamily="34" charset="-122"/>
              </a:rPr>
              <a:t>dedicated intelligence to universal intelligence.</a:t>
            </a: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r>
              <a:rPr lang="zh-CN" altLang="en-US" sz="1400" dirty="0">
                <a:latin typeface="微软雅黑" panose="020B0503020204020204" pitchFamily="34" charset="-122"/>
                <a:ea typeface="微软雅黑" panose="020B0503020204020204" pitchFamily="34" charset="-122"/>
              </a:rPr>
              <a:t>artificial intelligence to human-machine hybrid intelligence.</a:t>
            </a: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r>
              <a:rPr lang="zh-CN" altLang="en-US" sz="1400" dirty="0">
                <a:latin typeface="微软雅黑" panose="020B0503020204020204" pitchFamily="34" charset="-122"/>
                <a:ea typeface="微软雅黑" panose="020B0503020204020204" pitchFamily="34" charset="-122"/>
              </a:rPr>
              <a:t>"artificial and intelligent" to autonomous intelligent system development.</a:t>
            </a: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r>
              <a:rPr lang="zh-CN" altLang="en-US" sz="1400" dirty="0">
                <a:latin typeface="微软雅黑" panose="020B0503020204020204" pitchFamily="34" charset="-122"/>
                <a:ea typeface="微软雅黑" panose="020B0503020204020204" pitchFamily="34" charset="-122"/>
              </a:rPr>
              <a:t>accelerate cross-penetration with other disciplines.</a:t>
            </a: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r>
              <a:rPr lang="zh-CN" altLang="en-US" sz="1400" dirty="0">
                <a:latin typeface="微软雅黑" panose="020B0503020204020204" pitchFamily="34" charset="-122"/>
                <a:ea typeface="微软雅黑" panose="020B0503020204020204" pitchFamily="34" charset="-122"/>
              </a:rPr>
              <a:t>The artificial intelligence industry will flourish.</a:t>
            </a: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r>
              <a:rPr lang="zh-CN" altLang="en-US" sz="1400" dirty="0">
                <a:latin typeface="微软雅黑" panose="020B0503020204020204" pitchFamily="34" charset="-122"/>
                <a:ea typeface="微软雅黑" panose="020B0503020204020204" pitchFamily="34" charset="-122"/>
              </a:rPr>
              <a:t>push humanity into a universal intelligent society. International competition in the field of artificial intelligence will become increasingly fierce.</a:t>
            </a:r>
            <a:endParaRPr lang="en-US" altLang="zh-CN"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endParaRPr lang="zh-CN" altLang="en-US" sz="1400" dirty="0">
              <a:latin typeface="微软雅黑" panose="020B0503020204020204" pitchFamily="34" charset="-122"/>
              <a:ea typeface="微软雅黑" panose="020B0503020204020204" pitchFamily="34" charset="-122"/>
            </a:endParaRPr>
          </a:p>
          <a:p>
            <a:pPr marL="285750" indent="-285750" algn="just" defTabSz="685800">
              <a:lnSpc>
                <a:spcPts val="1500"/>
              </a:lnSpc>
              <a:buClr>
                <a:srgbClr val="0070C0"/>
              </a:buClr>
              <a:buFontTx/>
              <a:buChar char="-"/>
            </a:pPr>
            <a:r>
              <a:rPr lang="zh-CN" altLang="en-US" sz="1400" dirty="0">
                <a:latin typeface="微软雅黑" panose="020B0503020204020204" pitchFamily="34" charset="-122"/>
                <a:ea typeface="微软雅黑" panose="020B0503020204020204" pitchFamily="34" charset="-122"/>
              </a:rPr>
              <a:t>The sociology of artificial intelligence will be on the agenda.</a:t>
            </a:r>
          </a:p>
          <a:p>
            <a:pPr marL="285750" indent="-285750" algn="just" defTabSz="685800">
              <a:lnSpc>
                <a:spcPts val="1500"/>
              </a:lnSpc>
              <a:buClr>
                <a:srgbClr val="0070C0"/>
              </a:buClr>
              <a:buFontTx/>
              <a:buChar char="-"/>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randombar(horizontal)">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fengmiankua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
        <p:nvSpPr>
          <p:cNvPr id="2" name="文本框 1"/>
          <p:cNvSpPr txBox="1"/>
          <p:nvPr/>
        </p:nvSpPr>
        <p:spPr>
          <a:xfrm>
            <a:off x="3802576" y="2392040"/>
            <a:ext cx="1554670" cy="369332"/>
          </a:xfrm>
          <a:prstGeom prst="rect">
            <a:avLst/>
          </a:prstGeom>
          <a:noFill/>
        </p:spPr>
        <p:txBody>
          <a:bodyPr wrap="none" rtlCol="0">
            <a:spAutoFit/>
          </a:bodyPr>
          <a:lstStyle/>
          <a:p>
            <a:r>
              <a:rPr kumimoji="1" lang="en-US" altLang="zh-CN" dirty="0">
                <a:solidFill>
                  <a:srgbClr val="1AF9E8"/>
                </a:solidFill>
                <a:latin typeface="微软雅黑" panose="020B0503020204020204" pitchFamily="34" charset="-122"/>
                <a:ea typeface="微软雅黑" panose="020B0503020204020204" pitchFamily="34" charset="-122"/>
                <a:cs typeface="微软雅黑" panose="020B0503020204020204" pitchFamily="34" charset="-122"/>
              </a:rPr>
              <a:t>THANK YOU</a:t>
            </a:r>
            <a:endParaRPr kumimoji="1" lang="zh-CN" altLang="en-US" dirty="0">
              <a:solidFill>
                <a:srgbClr val="1AF9E8"/>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A9DB8-6FAE-4349-973D-37A7F75FC376}"/>
              </a:ext>
            </a:extLst>
          </p:cNvPr>
          <p:cNvSpPr>
            <a:spLocks noGrp="1"/>
          </p:cNvSpPr>
          <p:nvPr>
            <p:ph type="title"/>
          </p:nvPr>
        </p:nvSpPr>
        <p:spPr/>
        <p:txBody>
          <a:bodyPr/>
          <a:lstStyle/>
          <a:p>
            <a:r>
              <a:rPr lang="en-US" altLang="zh-CN" dirty="0"/>
              <a:t>WHAT IS AI</a:t>
            </a:r>
            <a:endParaRPr lang="zh-CN" altLang="en-US" dirty="0"/>
          </a:p>
        </p:txBody>
      </p:sp>
      <p:sp>
        <p:nvSpPr>
          <p:cNvPr id="3" name="内容占位符 2">
            <a:extLst>
              <a:ext uri="{FF2B5EF4-FFF2-40B4-BE49-F238E27FC236}">
                <a16:creationId xmlns:a16="http://schemas.microsoft.com/office/drawing/2014/main" id="{6D78E927-321A-42E7-9D8A-8F9A870058FD}"/>
              </a:ext>
            </a:extLst>
          </p:cNvPr>
          <p:cNvSpPr>
            <a:spLocks noGrp="1"/>
          </p:cNvSpPr>
          <p:nvPr>
            <p:ph idx="1"/>
          </p:nvPr>
        </p:nvSpPr>
        <p:spPr/>
        <p:txBody>
          <a:bodyPr/>
          <a:lstStyle/>
          <a:p>
            <a:r>
              <a:rPr lang="en-US" altLang="zh-CN" sz="2000" dirty="0"/>
              <a:t>any human-like intelligence </a:t>
            </a:r>
          </a:p>
          <a:p>
            <a:r>
              <a:rPr lang="en-US" altLang="zh-CN" sz="2000" dirty="0"/>
              <a:t>exhibited by a computer, robot, or other machine</a:t>
            </a:r>
          </a:p>
          <a:p>
            <a:r>
              <a:rPr lang="en-US" altLang="zh-CN" sz="2000" dirty="0"/>
              <a:t>the ability of a computer or machine to mimic the capabilities of the human mind</a:t>
            </a:r>
          </a:p>
          <a:p>
            <a:r>
              <a:rPr lang="en-US" altLang="zh-CN" sz="2000" dirty="0"/>
              <a:t>part of our everyday lives</a:t>
            </a:r>
          </a:p>
          <a:p>
            <a:r>
              <a:rPr lang="en-US" altLang="zh-CN" sz="2000" dirty="0"/>
              <a:t>Made by </a:t>
            </a:r>
          </a:p>
          <a:p>
            <a:pPr lvl="1"/>
            <a:r>
              <a:rPr lang="en-US" altLang="zh-CN" sz="1600" dirty="0"/>
              <a:t>the sudden availability of large amounts of data</a:t>
            </a:r>
          </a:p>
          <a:p>
            <a:pPr lvl="1"/>
            <a:r>
              <a:rPr lang="en-US" altLang="zh-CN" sz="1600" dirty="0"/>
              <a:t>the corresponding development</a:t>
            </a:r>
          </a:p>
          <a:p>
            <a:pPr lvl="1"/>
            <a:r>
              <a:rPr lang="en-US" altLang="zh-CN" sz="1600" dirty="0"/>
              <a:t>wide availability of computer systems that can process all that data faster and more accurately than humans can.</a:t>
            </a:r>
            <a:endParaRPr lang="zh-CN" altLang="en-US" sz="1600" dirty="0"/>
          </a:p>
        </p:txBody>
      </p:sp>
    </p:spTree>
    <p:extLst>
      <p:ext uri="{BB962C8B-B14F-4D97-AF65-F5344CB8AC3E}">
        <p14:creationId xmlns:p14="http://schemas.microsoft.com/office/powerpoint/2010/main" val="2252045713"/>
      </p:ext>
    </p:extLst>
  </p:cSld>
  <p:clrMapOvr>
    <a:masterClrMapping/>
  </p:clrMapOvr>
  <p:transition spd="slow"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DD80B-1B49-42EC-A03B-499D6D102F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5F1E6DF-15D1-448C-B7E6-D9EACAF9189A}"/>
              </a:ext>
            </a:extLst>
          </p:cNvPr>
          <p:cNvSpPr>
            <a:spLocks noGrp="1"/>
          </p:cNvSpPr>
          <p:nvPr>
            <p:ph idx="1"/>
          </p:nvPr>
        </p:nvSpPr>
        <p:spPr/>
        <p:txBody>
          <a:bodyPr/>
          <a:lstStyle/>
          <a:p>
            <a:endParaRPr lang="zh-CN" altLang="en-US"/>
          </a:p>
        </p:txBody>
      </p:sp>
      <p:pic>
        <p:nvPicPr>
          <p:cNvPr id="4" name="Fetch.AI Introduction">
            <a:hlinkClick r:id="" action="ppaction://media"/>
            <a:extLst>
              <a:ext uri="{FF2B5EF4-FFF2-40B4-BE49-F238E27FC236}">
                <a16:creationId xmlns:a16="http://schemas.microsoft.com/office/drawing/2014/main" id="{5A418A51-52CE-4B92-8346-B194B1A358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454791517"/>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ux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pic>
        <p:nvPicPr>
          <p:cNvPr id="7" name="图片 6" descr="tuxing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 y="13153"/>
            <a:ext cx="6955449" cy="5143500"/>
          </a:xfrm>
          <a:prstGeom prst="rect">
            <a:avLst/>
          </a:prstGeom>
        </p:spPr>
      </p:pic>
      <p:pic>
        <p:nvPicPr>
          <p:cNvPr id="8" name="图片 7" descr="tuxing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7766" y="13153"/>
            <a:ext cx="2436234" cy="5143500"/>
          </a:xfrm>
          <a:prstGeom prst="rect">
            <a:avLst/>
          </a:prstGeom>
        </p:spPr>
      </p:pic>
      <p:grpSp>
        <p:nvGrpSpPr>
          <p:cNvPr id="2" name="组 1"/>
          <p:cNvGrpSpPr/>
          <p:nvPr/>
        </p:nvGrpSpPr>
        <p:grpSpPr>
          <a:xfrm>
            <a:off x="2122940" y="-293"/>
            <a:ext cx="4782472" cy="600968"/>
            <a:chOff x="2122940" y="3517"/>
            <a:chExt cx="4782472" cy="600968"/>
          </a:xfrm>
        </p:grpSpPr>
        <p:pic>
          <p:nvPicPr>
            <p:cNvPr id="6" name="图片 5" descr="tuxing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grpSp>
          <p:nvGrpSpPr>
            <p:cNvPr id="28" name="组合 3"/>
            <p:cNvGrpSpPr/>
            <p:nvPr/>
          </p:nvGrpSpPr>
          <p:grpSpPr>
            <a:xfrm>
              <a:off x="3995888" y="3517"/>
              <a:ext cx="1451775" cy="425448"/>
              <a:chOff x="3792748" y="3973557"/>
              <a:chExt cx="1451775" cy="425448"/>
            </a:xfrm>
          </p:grpSpPr>
          <p:sp>
            <p:nvSpPr>
              <p:cNvPr id="33" name="文本框 55"/>
              <p:cNvSpPr txBox="1"/>
              <p:nvPr/>
            </p:nvSpPr>
            <p:spPr>
              <a:xfrm>
                <a:off x="3792748" y="4153895"/>
                <a:ext cx="1451775" cy="245110"/>
              </a:xfrm>
              <a:prstGeom prst="rect">
                <a:avLst/>
              </a:prstGeom>
              <a:noFill/>
            </p:spPr>
            <p:txBody>
              <a:bodyPr wrap="square" rtlCol="0">
                <a:spAutoFit/>
              </a:bodyPr>
              <a:lstStyle/>
              <a:p>
                <a:r>
                  <a:rPr lang="en-US" altLang="zh-CN" sz="1000" dirty="0">
                    <a:solidFill>
                      <a:srgbClr val="FFFFFF"/>
                    </a:solidFill>
                    <a:latin typeface="微软雅黑" panose="020B0503020204020204" pitchFamily="34" charset="-122"/>
                    <a:ea typeface="微软雅黑" panose="020B0503020204020204" pitchFamily="34" charset="-122"/>
                    <a:cs typeface="华文细黑" panose="02010600040101010101" charset="-122"/>
                  </a:rPr>
                  <a:t>CONTENTS</a:t>
                </a:r>
                <a:endParaRPr lang="zh-CN" altLang="en-US" sz="2000" dirty="0">
                  <a:solidFill>
                    <a:srgbClr val="FFFFFF"/>
                  </a:solidFill>
                  <a:latin typeface="微软雅黑" panose="020B0503020204020204" pitchFamily="34" charset="-122"/>
                  <a:ea typeface="微软雅黑" panose="020B0503020204020204" pitchFamily="34" charset="-122"/>
                  <a:cs typeface="华文细黑" panose="02010600040101010101" charset="-122"/>
                </a:endParaRPr>
              </a:p>
            </p:txBody>
          </p:sp>
          <p:sp>
            <p:nvSpPr>
              <p:cNvPr id="34" name="文本框 83"/>
              <p:cNvSpPr txBox="1"/>
              <p:nvPr/>
            </p:nvSpPr>
            <p:spPr>
              <a:xfrm>
                <a:off x="4027444" y="3973557"/>
                <a:ext cx="309880" cy="198755"/>
              </a:xfrm>
              <a:prstGeom prst="rect">
                <a:avLst/>
              </a:prstGeom>
              <a:noFill/>
            </p:spPr>
            <p:txBody>
              <a:bodyPr wrap="none" rtlCol="0">
                <a:spAutoFit/>
              </a:bodyPr>
              <a:lstStyle/>
              <a:p>
                <a:endParaRPr lang="zh-CN" altLang="en-US" sz="700" spc="300" dirty="0">
                  <a:solidFill>
                    <a:srgbClr val="FFFFFF"/>
                  </a:solidFill>
                  <a:latin typeface="微软雅黑" panose="020B0503020204020204" pitchFamily="34" charset="-122"/>
                  <a:ea typeface="微软雅黑" panose="020B0503020204020204" pitchFamily="34" charset="-122"/>
                  <a:cs typeface="华文细黑" panose="02010600040101010101" charset="-122"/>
                </a:endParaRPr>
              </a:p>
            </p:txBody>
          </p:sp>
        </p:grpSp>
        <p:cxnSp>
          <p:nvCxnSpPr>
            <p:cNvPr id="36" name="直接连接符 4"/>
            <p:cNvCxnSpPr/>
            <p:nvPr/>
          </p:nvCxnSpPr>
          <p:spPr>
            <a:xfrm flipH="1">
              <a:off x="2834300" y="306561"/>
              <a:ext cx="10506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7" name="直接连接符 4"/>
            <p:cNvCxnSpPr/>
            <p:nvPr/>
          </p:nvCxnSpPr>
          <p:spPr>
            <a:xfrm flipH="1">
              <a:off x="5143458" y="306561"/>
              <a:ext cx="10506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59" name="文本框 21"/>
          <p:cNvSpPr txBox="1"/>
          <p:nvPr/>
        </p:nvSpPr>
        <p:spPr>
          <a:xfrm>
            <a:off x="405927" y="600926"/>
            <a:ext cx="1716947" cy="570865"/>
          </a:xfrm>
          <a:prstGeom prst="rect">
            <a:avLst/>
          </a:prstGeom>
          <a:noFill/>
        </p:spPr>
        <p:txBody>
          <a:bodyPr wrap="square" rtlCol="0">
            <a:spAutoFit/>
          </a:bodyPr>
          <a:lstStyle/>
          <a:p>
            <a:pPr algn="ctr" defTabSz="685800">
              <a:lnSpc>
                <a:spcPct val="130000"/>
              </a:lnSpc>
              <a:defRPr/>
            </a:pPr>
            <a:r>
              <a:rPr kumimoji="1" lang="en-US" altLang="zh-CN" sz="2400" dirty="0">
                <a:solidFill>
                  <a:srgbClr val="D9D9D9"/>
                </a:solidFill>
              </a:rPr>
              <a:t>CONTENTS</a:t>
            </a:r>
          </a:p>
        </p:txBody>
      </p:sp>
      <p:sp>
        <p:nvSpPr>
          <p:cNvPr id="12" name="圆角矩形 11"/>
          <p:cNvSpPr/>
          <p:nvPr/>
        </p:nvSpPr>
        <p:spPr>
          <a:xfrm>
            <a:off x="1642171" y="1558006"/>
            <a:ext cx="4429054" cy="323165"/>
          </a:xfrm>
          <a:prstGeom prst="roundRect">
            <a:avLst/>
          </a:prstGeom>
          <a:solidFill>
            <a:srgbClr val="1AF9E8">
              <a:alpha val="22000"/>
            </a:srgbClr>
          </a:solidFill>
          <a:ln>
            <a:solidFill>
              <a:srgbClr val="00FFC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2" name="圆角矩形 61"/>
          <p:cNvSpPr/>
          <p:nvPr/>
        </p:nvSpPr>
        <p:spPr>
          <a:xfrm>
            <a:off x="1642171" y="2267175"/>
            <a:ext cx="4429054" cy="323165"/>
          </a:xfrm>
          <a:prstGeom prst="roundRect">
            <a:avLst/>
          </a:prstGeom>
          <a:solidFill>
            <a:srgbClr val="1AF9E8">
              <a:alpha val="22000"/>
            </a:srgbClr>
          </a:solidFill>
          <a:ln>
            <a:solidFill>
              <a:srgbClr val="00FFC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3" name="圆角矩形 62"/>
          <p:cNvSpPr/>
          <p:nvPr/>
        </p:nvSpPr>
        <p:spPr>
          <a:xfrm>
            <a:off x="1642171" y="2976344"/>
            <a:ext cx="4429054" cy="323165"/>
          </a:xfrm>
          <a:prstGeom prst="roundRect">
            <a:avLst/>
          </a:prstGeom>
          <a:solidFill>
            <a:srgbClr val="1AF9E8">
              <a:alpha val="22000"/>
            </a:srgbClr>
          </a:solidFill>
          <a:ln>
            <a:solidFill>
              <a:srgbClr val="00FFC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1182950" y="1355740"/>
            <a:ext cx="367998" cy="646331"/>
          </a:xfrm>
          <a:prstGeom prst="rect">
            <a:avLst/>
          </a:prstGeom>
          <a:noFill/>
        </p:spPr>
        <p:txBody>
          <a:bodyPr wrap="square" rtlCol="0">
            <a:spAutoFit/>
          </a:bodyPr>
          <a:lstStyle/>
          <a:p>
            <a:r>
              <a:rPr lang="en-US" altLang="zh-CN" sz="3600" kern="1100" dirty="0">
                <a:latin typeface="微软雅黑" panose="020B0503020204020204" pitchFamily="34" charset="-122"/>
                <a:ea typeface="微软雅黑" panose="020B0503020204020204" pitchFamily="34" charset="-122"/>
              </a:rPr>
              <a:t>1</a:t>
            </a:r>
            <a:endParaRPr kumimoji="1" lang="zh-CN" altLang="en-US" sz="3600" dirty="0"/>
          </a:p>
        </p:txBody>
      </p:sp>
      <p:sp>
        <p:nvSpPr>
          <p:cNvPr id="45" name="文本框 44"/>
          <p:cNvSpPr txBox="1"/>
          <p:nvPr/>
        </p:nvSpPr>
        <p:spPr>
          <a:xfrm>
            <a:off x="1182950" y="2081294"/>
            <a:ext cx="367998" cy="646331"/>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cs typeface="微软雅黑" panose="020B0503020204020204" pitchFamily="34" charset="-122"/>
              </a:rPr>
              <a:t>2</a:t>
            </a:r>
            <a:endPar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文本框 48"/>
          <p:cNvSpPr txBox="1"/>
          <p:nvPr/>
        </p:nvSpPr>
        <p:spPr>
          <a:xfrm>
            <a:off x="1182950" y="2788986"/>
            <a:ext cx="367998" cy="646331"/>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cs typeface="微软雅黑" panose="020B0503020204020204" pitchFamily="34" charset="-122"/>
              </a:rPr>
              <a:t>3</a:t>
            </a:r>
            <a:endPar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文本框 21"/>
          <p:cNvSpPr txBox="1"/>
          <p:nvPr/>
        </p:nvSpPr>
        <p:spPr>
          <a:xfrm>
            <a:off x="1863725" y="1558290"/>
            <a:ext cx="3115945" cy="330835"/>
          </a:xfrm>
          <a:prstGeom prst="rect">
            <a:avLst/>
          </a:prstGeom>
          <a:noFill/>
        </p:spPr>
        <p:txBody>
          <a:bodyPr wrap="square" rtlCol="0">
            <a:spAutoFit/>
          </a:bodyPr>
          <a:lstStyle/>
          <a:p>
            <a:pPr defTabSz="685800">
              <a:lnSpc>
                <a:spcPct val="130000"/>
              </a:lnSpc>
              <a:defRPr/>
            </a:pPr>
            <a:r>
              <a:rPr lang="zh-CN" altLang="en-US" sz="1200" kern="1100" dirty="0">
                <a:latin typeface="微软雅黑" panose="020B0503020204020204" pitchFamily="34" charset="-122"/>
                <a:ea typeface="微软雅黑" panose="020B0503020204020204" pitchFamily="34" charset="-122"/>
              </a:rPr>
              <a:t>The origin of artificial intelligence</a:t>
            </a:r>
          </a:p>
        </p:txBody>
      </p:sp>
      <p:sp>
        <p:nvSpPr>
          <p:cNvPr id="65" name="文本框 21"/>
          <p:cNvSpPr txBox="1"/>
          <p:nvPr/>
        </p:nvSpPr>
        <p:spPr>
          <a:xfrm>
            <a:off x="1863725" y="2266315"/>
            <a:ext cx="3280410" cy="330835"/>
          </a:xfrm>
          <a:prstGeom prst="rect">
            <a:avLst/>
          </a:prstGeom>
          <a:noFill/>
        </p:spPr>
        <p:txBody>
          <a:bodyPr wrap="square" rtlCol="0">
            <a:spAutoFit/>
          </a:bodyPr>
          <a:lstStyle/>
          <a:p>
            <a:pPr defTabSz="685800">
              <a:lnSpc>
                <a:spcPct val="130000"/>
              </a:lnSpc>
              <a:defRPr/>
            </a:pPr>
            <a:r>
              <a:rPr lang="zh-CN" altLang="en-US" sz="1200" kern="1100" dirty="0">
                <a:latin typeface="微软雅黑" panose="020B0503020204020204" pitchFamily="34" charset="-122"/>
                <a:ea typeface="微软雅黑" panose="020B0503020204020204" pitchFamily="34" charset="-122"/>
              </a:rPr>
              <a:t>The development of artificial intelligence</a:t>
            </a:r>
          </a:p>
        </p:txBody>
      </p:sp>
      <p:sp>
        <p:nvSpPr>
          <p:cNvPr id="66" name="文本框 21"/>
          <p:cNvSpPr txBox="1"/>
          <p:nvPr/>
        </p:nvSpPr>
        <p:spPr>
          <a:xfrm>
            <a:off x="1863725" y="2976245"/>
            <a:ext cx="3177540" cy="330835"/>
          </a:xfrm>
          <a:prstGeom prst="rect">
            <a:avLst/>
          </a:prstGeom>
          <a:noFill/>
        </p:spPr>
        <p:txBody>
          <a:bodyPr wrap="square" rtlCol="0">
            <a:spAutoFit/>
          </a:bodyPr>
          <a:lstStyle/>
          <a:p>
            <a:pPr defTabSz="685800">
              <a:lnSpc>
                <a:spcPct val="130000"/>
              </a:lnSpc>
              <a:defRPr/>
            </a:pPr>
            <a:r>
              <a:rPr lang="zh-CN" altLang="en-US" sz="1200" kern="1100" dirty="0">
                <a:latin typeface="微软雅黑" panose="020B0503020204020204" pitchFamily="34" charset="-122"/>
                <a:ea typeface="微软雅黑" panose="020B0503020204020204" pitchFamily="34" charset="-122"/>
              </a:rPr>
              <a:t>The future of artificial intelligence</a:t>
            </a:r>
          </a:p>
        </p:txBody>
      </p:sp>
      <p:pic>
        <p:nvPicPr>
          <p:cNvPr id="4" name="图片 3"/>
          <p:cNvPicPr>
            <a:picLocks noChangeAspect="1"/>
          </p:cNvPicPr>
          <p:nvPr/>
        </p:nvPicPr>
        <p:blipFill>
          <a:blip r:embed="rId7"/>
          <a:stretch>
            <a:fillRect/>
          </a:stretch>
        </p:blipFill>
        <p:spPr>
          <a:xfrm>
            <a:off x="6955155" y="1225550"/>
            <a:ext cx="1793875" cy="26924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13" presetID="52" presetClass="entr" presetSubtype="0" fill="hold" nodeType="withEffect">
                                  <p:stCondLst>
                                    <p:cond delay="400"/>
                                  </p:stCondLst>
                                  <p:childTnLst>
                                    <p:set>
                                      <p:cBhvr>
                                        <p:cTn id="14" dur="1" fill="hold">
                                          <p:stCondLst>
                                            <p:cond delay="0"/>
                                          </p:stCondLst>
                                        </p:cTn>
                                        <p:tgtEl>
                                          <p:spTgt spid="8"/>
                                        </p:tgtEl>
                                        <p:attrNameLst>
                                          <p:attrName>style.visibility</p:attrName>
                                        </p:attrNameLst>
                                      </p:cBhvr>
                                      <p:to>
                                        <p:strVal val="visible"/>
                                      </p:to>
                                    </p:set>
                                    <p:animScale>
                                      <p:cBhvr>
                                        <p:cTn id="15"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8"/>
                                        </p:tgtEl>
                                        <p:attrNameLst>
                                          <p:attrName>ppt_x</p:attrName>
                                          <p:attrName>ppt_y</p:attrName>
                                        </p:attrNameLst>
                                      </p:cBhvr>
                                    </p:animMotion>
                                    <p:animEffect transition="in" filter="fade">
                                      <p:cBhvr>
                                        <p:cTn id="17" dur="1000"/>
                                        <p:tgtEl>
                                          <p:spTgt spid="8"/>
                                        </p:tgtEl>
                                      </p:cBhvr>
                                    </p:animEffect>
                                  </p:childTnLst>
                                </p:cTn>
                              </p:par>
                            </p:childTnLst>
                          </p:cTn>
                        </p:par>
                        <p:par>
                          <p:cTn id="18" fill="hold">
                            <p:stCondLst>
                              <p:cond delay="1000"/>
                            </p:stCondLst>
                            <p:childTnLst>
                              <p:par>
                                <p:cTn id="19" presetID="12" presetClass="entr" presetSubtype="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p:tgtEl>
                                          <p:spTgt spid="2"/>
                                        </p:tgtEl>
                                        <p:attrNameLst>
                                          <p:attrName>ppt_y</p:attrName>
                                        </p:attrNameLst>
                                      </p:cBhvr>
                                      <p:tavLst>
                                        <p:tav tm="0">
                                          <p:val>
                                            <p:strVal val="#ppt_y-#ppt_h*1.125000"/>
                                          </p:val>
                                        </p:tav>
                                        <p:tav tm="100000">
                                          <p:val>
                                            <p:strVal val="#ppt_y"/>
                                          </p:val>
                                        </p:tav>
                                      </p:tavLst>
                                    </p:anim>
                                    <p:animEffect transition="in" filter="wipe(down)">
                                      <p:cBhvr>
                                        <p:cTn id="22" dur="500"/>
                                        <p:tgtEl>
                                          <p:spTgt spid="2"/>
                                        </p:tgtEl>
                                      </p:cBhvr>
                                    </p:animEffect>
                                  </p:childTnLst>
                                </p:cTn>
                              </p:par>
                            </p:childTnLst>
                          </p:cTn>
                        </p:par>
                        <p:par>
                          <p:cTn id="23" fill="hold">
                            <p:stCondLst>
                              <p:cond delay="1500"/>
                            </p:stCondLst>
                            <p:childTnLst>
                              <p:par>
                                <p:cTn id="24" presetID="14" presetClass="entr" presetSubtype="1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par>
                                <p:cTn id="27" presetID="14" presetClass="entr" presetSubtype="10" fill="hold" grpId="0" nodeType="withEffect">
                                  <p:stCondLst>
                                    <p:cond delay="200"/>
                                  </p:stCondLst>
                                  <p:childTnLst>
                                    <p:set>
                                      <p:cBhvr>
                                        <p:cTn id="28" dur="1" fill="hold">
                                          <p:stCondLst>
                                            <p:cond delay="0"/>
                                          </p:stCondLst>
                                        </p:cTn>
                                        <p:tgtEl>
                                          <p:spTgt spid="62"/>
                                        </p:tgtEl>
                                        <p:attrNameLst>
                                          <p:attrName>style.visibility</p:attrName>
                                        </p:attrNameLst>
                                      </p:cBhvr>
                                      <p:to>
                                        <p:strVal val="visible"/>
                                      </p:to>
                                    </p:set>
                                    <p:animEffect transition="in" filter="randombar(horizontal)">
                                      <p:cBhvr>
                                        <p:cTn id="29" dur="500"/>
                                        <p:tgtEl>
                                          <p:spTgt spid="62"/>
                                        </p:tgtEl>
                                      </p:cBhvr>
                                    </p:animEffect>
                                  </p:childTnLst>
                                </p:cTn>
                              </p:par>
                              <p:par>
                                <p:cTn id="30" presetID="14" presetClass="entr" presetSubtype="10" fill="hold" grpId="0" nodeType="withEffect">
                                  <p:stCondLst>
                                    <p:cond delay="400"/>
                                  </p:stCondLst>
                                  <p:childTnLst>
                                    <p:set>
                                      <p:cBhvr>
                                        <p:cTn id="31" dur="1" fill="hold">
                                          <p:stCondLst>
                                            <p:cond delay="0"/>
                                          </p:stCondLst>
                                        </p:cTn>
                                        <p:tgtEl>
                                          <p:spTgt spid="63"/>
                                        </p:tgtEl>
                                        <p:attrNameLst>
                                          <p:attrName>style.visibility</p:attrName>
                                        </p:attrNameLst>
                                      </p:cBhvr>
                                      <p:to>
                                        <p:strVal val="visible"/>
                                      </p:to>
                                    </p:set>
                                    <p:animEffect transition="in" filter="randombar(horizontal)">
                                      <p:cBhvr>
                                        <p:cTn id="32" dur="500"/>
                                        <p:tgtEl>
                                          <p:spTgt spid="63"/>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ppt_w</p:attrName>
                                        </p:attrNameLst>
                                      </p:cBhvr>
                                      <p:tavLst>
                                        <p:tav tm="0">
                                          <p:val>
                                            <p:fltVal val="0"/>
                                          </p:val>
                                        </p:tav>
                                        <p:tav tm="100000">
                                          <p:val>
                                            <p:strVal val="#ppt_w"/>
                                          </p:val>
                                        </p:tav>
                                      </p:tavLst>
                                    </p:anim>
                                    <p:anim calcmode="lin" valueType="num">
                                      <p:cBhvr>
                                        <p:cTn id="37" dur="500" fill="hold"/>
                                        <p:tgtEl>
                                          <p:spTgt spid="41"/>
                                        </p:tgtEl>
                                        <p:attrNameLst>
                                          <p:attrName>ppt_h</p:attrName>
                                        </p:attrNameLst>
                                      </p:cBhvr>
                                      <p:tavLst>
                                        <p:tav tm="0">
                                          <p:val>
                                            <p:fltVal val="0"/>
                                          </p:val>
                                        </p:tav>
                                        <p:tav tm="100000">
                                          <p:val>
                                            <p:strVal val="#ppt_h"/>
                                          </p:val>
                                        </p:tav>
                                      </p:tavLst>
                                    </p:anim>
                                    <p:animEffect transition="in" filter="fade">
                                      <p:cBhvr>
                                        <p:cTn id="38" dur="500"/>
                                        <p:tgtEl>
                                          <p:spTgt spid="41"/>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45"/>
                                        </p:tgtEl>
                                        <p:attrNameLst>
                                          <p:attrName>style.visibility</p:attrName>
                                        </p:attrNameLst>
                                      </p:cBhvr>
                                      <p:to>
                                        <p:strVal val="visible"/>
                                      </p:to>
                                    </p:set>
                                    <p:anim calcmode="lin" valueType="num">
                                      <p:cBhvr>
                                        <p:cTn id="41" dur="500" fill="hold"/>
                                        <p:tgtEl>
                                          <p:spTgt spid="45"/>
                                        </p:tgtEl>
                                        <p:attrNameLst>
                                          <p:attrName>ppt_w</p:attrName>
                                        </p:attrNameLst>
                                      </p:cBhvr>
                                      <p:tavLst>
                                        <p:tav tm="0">
                                          <p:val>
                                            <p:fltVal val="0"/>
                                          </p:val>
                                        </p:tav>
                                        <p:tav tm="100000">
                                          <p:val>
                                            <p:strVal val="#ppt_w"/>
                                          </p:val>
                                        </p:tav>
                                      </p:tavLst>
                                    </p:anim>
                                    <p:anim calcmode="lin" valueType="num">
                                      <p:cBhvr>
                                        <p:cTn id="42" dur="500" fill="hold"/>
                                        <p:tgtEl>
                                          <p:spTgt spid="45"/>
                                        </p:tgtEl>
                                        <p:attrNameLst>
                                          <p:attrName>ppt_h</p:attrName>
                                        </p:attrNameLst>
                                      </p:cBhvr>
                                      <p:tavLst>
                                        <p:tav tm="0">
                                          <p:val>
                                            <p:fltVal val="0"/>
                                          </p:val>
                                        </p:tav>
                                        <p:tav tm="100000">
                                          <p:val>
                                            <p:strVal val="#ppt_h"/>
                                          </p:val>
                                        </p:tav>
                                      </p:tavLst>
                                    </p:anim>
                                    <p:animEffect transition="in" filter="fade">
                                      <p:cBhvr>
                                        <p:cTn id="43" dur="500"/>
                                        <p:tgtEl>
                                          <p:spTgt spid="45"/>
                                        </p:tgtEl>
                                      </p:cBhvr>
                                    </p:animEffect>
                                  </p:childTnLst>
                                </p:cTn>
                              </p:par>
                              <p:par>
                                <p:cTn id="44" presetID="53" presetClass="entr" presetSubtype="16" fill="hold" grpId="0" nodeType="withEffect">
                                  <p:stCondLst>
                                    <p:cond delay="40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childTnLst>
                          </p:cTn>
                        </p:par>
                        <p:par>
                          <p:cTn id="49" fill="hold">
                            <p:stCondLst>
                              <p:cond delay="2500"/>
                            </p:stCondLst>
                            <p:childTnLst>
                              <p:par>
                                <p:cTn id="50" presetID="12" presetClass="entr" presetSubtype="8"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p:tgtEl>
                                          <p:spTgt spid="38"/>
                                        </p:tgtEl>
                                        <p:attrNameLst>
                                          <p:attrName>ppt_x</p:attrName>
                                        </p:attrNameLst>
                                      </p:cBhvr>
                                      <p:tavLst>
                                        <p:tav tm="0">
                                          <p:val>
                                            <p:strVal val="#ppt_x-#ppt_w*1.125000"/>
                                          </p:val>
                                        </p:tav>
                                        <p:tav tm="100000">
                                          <p:val>
                                            <p:strVal val="#ppt_x"/>
                                          </p:val>
                                        </p:tav>
                                      </p:tavLst>
                                    </p:anim>
                                    <p:animEffect transition="in" filter="wipe(right)">
                                      <p:cBhvr>
                                        <p:cTn id="53" dur="500"/>
                                        <p:tgtEl>
                                          <p:spTgt spid="38"/>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 calcmode="lin" valueType="num">
                                      <p:cBhvr additive="base">
                                        <p:cTn id="56" dur="500"/>
                                        <p:tgtEl>
                                          <p:spTgt spid="65"/>
                                        </p:tgtEl>
                                        <p:attrNameLst>
                                          <p:attrName>ppt_x</p:attrName>
                                        </p:attrNameLst>
                                      </p:cBhvr>
                                      <p:tavLst>
                                        <p:tav tm="0">
                                          <p:val>
                                            <p:strVal val="#ppt_x-#ppt_w*1.125000"/>
                                          </p:val>
                                        </p:tav>
                                        <p:tav tm="100000">
                                          <p:val>
                                            <p:strVal val="#ppt_x"/>
                                          </p:val>
                                        </p:tav>
                                      </p:tavLst>
                                    </p:anim>
                                    <p:animEffect transition="in" filter="wipe(right)">
                                      <p:cBhvr>
                                        <p:cTn id="57" dur="500"/>
                                        <p:tgtEl>
                                          <p:spTgt spid="65"/>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anim calcmode="lin" valueType="num">
                                      <p:cBhvr additive="base">
                                        <p:cTn id="60" dur="500"/>
                                        <p:tgtEl>
                                          <p:spTgt spid="66"/>
                                        </p:tgtEl>
                                        <p:attrNameLst>
                                          <p:attrName>ppt_x</p:attrName>
                                        </p:attrNameLst>
                                      </p:cBhvr>
                                      <p:tavLst>
                                        <p:tav tm="0">
                                          <p:val>
                                            <p:strVal val="#ppt_x-#ppt_w*1.125000"/>
                                          </p:val>
                                        </p:tav>
                                        <p:tav tm="100000">
                                          <p:val>
                                            <p:strVal val="#ppt_x"/>
                                          </p:val>
                                        </p:tav>
                                      </p:tavLst>
                                    </p:anim>
                                    <p:animEffect transition="in" filter="wipe(right)">
                                      <p:cBhvr>
                                        <p:cTn id="61" dur="500"/>
                                        <p:tgtEl>
                                          <p:spTgt spid="66"/>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p:cTn id="65" dur="500" fill="hold"/>
                                        <p:tgtEl>
                                          <p:spTgt spid="59"/>
                                        </p:tgtEl>
                                        <p:attrNameLst>
                                          <p:attrName>ppt_w</p:attrName>
                                        </p:attrNameLst>
                                      </p:cBhvr>
                                      <p:tavLst>
                                        <p:tav tm="0">
                                          <p:val>
                                            <p:fltVal val="0"/>
                                          </p:val>
                                        </p:tav>
                                        <p:tav tm="100000">
                                          <p:val>
                                            <p:strVal val="#ppt_w"/>
                                          </p:val>
                                        </p:tav>
                                      </p:tavLst>
                                    </p:anim>
                                    <p:anim calcmode="lin" valueType="num">
                                      <p:cBhvr>
                                        <p:cTn id="66" dur="500" fill="hold"/>
                                        <p:tgtEl>
                                          <p:spTgt spid="59"/>
                                        </p:tgtEl>
                                        <p:attrNameLst>
                                          <p:attrName>ppt_h</p:attrName>
                                        </p:attrNameLst>
                                      </p:cBhvr>
                                      <p:tavLst>
                                        <p:tav tm="0">
                                          <p:val>
                                            <p:fltVal val="0"/>
                                          </p:val>
                                        </p:tav>
                                        <p:tav tm="100000">
                                          <p:val>
                                            <p:strVal val="#ppt_h"/>
                                          </p:val>
                                        </p:tav>
                                      </p:tavLst>
                                    </p:anim>
                                    <p:animEffect transition="in" filter="fade">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wipe(down)">
                                      <p:cBhvr>
                                        <p:cTn id="7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2" grpId="0" animBg="1"/>
      <p:bldP spid="62" grpId="0" animBg="1"/>
      <p:bldP spid="63" grpId="0" animBg="1"/>
      <p:bldP spid="41" grpId="0"/>
      <p:bldP spid="45" grpId="0"/>
      <p:bldP spid="49" grpId="0"/>
      <p:bldP spid="38" grpId="0"/>
      <p:bldP spid="65" grpId="0"/>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ux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pic>
        <p:nvPicPr>
          <p:cNvPr id="23" name="图片 22" descr="tuxing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pic>
        <p:nvPicPr>
          <p:cNvPr id="3" name="图片 2" descr="tuxing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 y="13451"/>
            <a:ext cx="9135879" cy="5143500"/>
          </a:xfrm>
          <a:prstGeom prst="rect">
            <a:avLst/>
          </a:prstGeom>
        </p:spPr>
      </p:pic>
      <p:sp>
        <p:nvSpPr>
          <p:cNvPr id="90" name="文本框 89"/>
          <p:cNvSpPr txBox="1"/>
          <p:nvPr/>
        </p:nvSpPr>
        <p:spPr>
          <a:xfrm>
            <a:off x="4080260" y="957738"/>
            <a:ext cx="367998" cy="1322070"/>
          </a:xfrm>
          <a:prstGeom prst="rect">
            <a:avLst/>
          </a:prstGeom>
          <a:noFill/>
        </p:spPr>
        <p:txBody>
          <a:bodyPr wrap="square" rtlCol="0">
            <a:spAutoFit/>
          </a:bodyPr>
          <a:lstStyle/>
          <a:p>
            <a:r>
              <a:rPr kumimoji="1" lang="en-US" altLang="zh-CN" sz="8000" dirty="0"/>
              <a:t>1</a:t>
            </a:r>
          </a:p>
        </p:txBody>
      </p:sp>
      <p:sp>
        <p:nvSpPr>
          <p:cNvPr id="27" name="圆角矩形 26"/>
          <p:cNvSpPr/>
          <p:nvPr/>
        </p:nvSpPr>
        <p:spPr>
          <a:xfrm>
            <a:off x="2266807" y="2280755"/>
            <a:ext cx="4429054" cy="372910"/>
          </a:xfrm>
          <a:prstGeom prst="roundRect">
            <a:avLst/>
          </a:prstGeom>
          <a:solidFill>
            <a:srgbClr val="1AF9E8">
              <a:alpha val="22000"/>
            </a:srgbClr>
          </a:solidFill>
          <a:ln>
            <a:solidFill>
              <a:srgbClr val="00FFC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9" name="文本框 21"/>
          <p:cNvSpPr txBox="1"/>
          <p:nvPr/>
        </p:nvSpPr>
        <p:spPr>
          <a:xfrm>
            <a:off x="2660333" y="2242820"/>
            <a:ext cx="3823335" cy="385362"/>
          </a:xfrm>
          <a:prstGeom prst="rect">
            <a:avLst/>
          </a:prstGeom>
          <a:noFill/>
        </p:spPr>
        <p:txBody>
          <a:bodyPr wrap="square" rtlCol="0" anchor="ctr">
            <a:spAutoFit/>
          </a:bodyPr>
          <a:lstStyle/>
          <a:p>
            <a:pPr algn="ctr" defTabSz="685800">
              <a:lnSpc>
                <a:spcPct val="130000"/>
              </a:lnSpc>
              <a:defRPr/>
            </a:pPr>
            <a:r>
              <a:rPr lang="zh-CN" altLang="en-US" sz="1600" kern="1100" dirty="0">
                <a:latin typeface="微软雅黑" panose="020B0503020204020204" pitchFamily="34" charset="-122"/>
                <a:ea typeface="微软雅黑" panose="020B0503020204020204" pitchFamily="34" charset="-122"/>
                <a:sym typeface="+mn-ea"/>
              </a:rPr>
              <a:t>The origi</a:t>
            </a:r>
            <a:r>
              <a:rPr lang="en-US" altLang="zh-CN" sz="1600" kern="1100" dirty="0">
                <a:latin typeface="微软雅黑" panose="020B0503020204020204" pitchFamily="34" charset="-122"/>
                <a:ea typeface="微软雅黑" panose="020B0503020204020204" pitchFamily="34" charset="-122"/>
                <a:sym typeface="+mn-ea"/>
              </a:rPr>
              <a:t>n</a:t>
            </a:r>
            <a:endParaRPr kumimoji="1" lang="zh-CN" altLang="en-US" sz="16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300" tmFilter="0, 0; .2, .5; .8, .5; 1, 0"/>
                                        <p:tgtEl>
                                          <p:spTgt spid="3"/>
                                        </p:tgtEl>
                                      </p:cBhvr>
                                    </p:animEffect>
                                    <p:animScale>
                                      <p:cBhvr>
                                        <p:cTn id="7" dur="150" autoRev="1" fill="hold"/>
                                        <p:tgtEl>
                                          <p:spTgt spid="3"/>
                                        </p:tgtEl>
                                      </p:cBhvr>
                                      <p:by x="105000" y="105000"/>
                                    </p:animScale>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randombar(horizontal)">
                                      <p:cBhvr>
                                        <p:cTn id="11" dur="500"/>
                                        <p:tgtEl>
                                          <p:spTgt spid="90"/>
                                        </p:tgtEl>
                                      </p:cBhvr>
                                    </p:animEffect>
                                  </p:childTnLst>
                                </p:cTn>
                              </p:par>
                              <p:par>
                                <p:cTn id="12" presetID="14" presetClass="entr" presetSubtype="10" fill="hold" grpId="0" nodeType="withEffect">
                                  <p:stCondLst>
                                    <p:cond delay="200"/>
                                  </p:stCondLst>
                                  <p:childTnLst>
                                    <p:set>
                                      <p:cBhvr>
                                        <p:cTn id="13" dur="1" fill="hold">
                                          <p:stCondLst>
                                            <p:cond delay="0"/>
                                          </p:stCondLst>
                                        </p:cTn>
                                        <p:tgtEl>
                                          <p:spTgt spid="27"/>
                                        </p:tgtEl>
                                        <p:attrNameLst>
                                          <p:attrName>style.visibility</p:attrName>
                                        </p:attrNameLst>
                                      </p:cBhvr>
                                      <p:to>
                                        <p:strVal val="visible"/>
                                      </p:to>
                                    </p:set>
                                    <p:animEffect transition="in" filter="randombar(horizontal)">
                                      <p:cBhvr>
                                        <p:cTn id="14" dur="500"/>
                                        <p:tgtEl>
                                          <p:spTgt spid="27"/>
                                        </p:tgtEl>
                                      </p:cBhvr>
                                    </p:animEffect>
                                  </p:childTnLst>
                                </p:cTn>
                              </p:par>
                              <p:par>
                                <p:cTn id="15" presetID="14" presetClass="entr" presetSubtype="10" fill="hold" grpId="0" nodeType="withEffect">
                                  <p:stCondLst>
                                    <p:cond delay="400"/>
                                  </p:stCondLst>
                                  <p:childTnLst>
                                    <p:set>
                                      <p:cBhvr>
                                        <p:cTn id="16" dur="1" fill="hold">
                                          <p:stCondLst>
                                            <p:cond delay="0"/>
                                          </p:stCondLst>
                                        </p:cTn>
                                        <p:tgtEl>
                                          <p:spTgt spid="89"/>
                                        </p:tgtEl>
                                        <p:attrNameLst>
                                          <p:attrName>style.visibility</p:attrName>
                                        </p:attrNameLst>
                                      </p:cBhvr>
                                      <p:to>
                                        <p:strVal val="visible"/>
                                      </p:to>
                                    </p:set>
                                    <p:animEffect transition="in" filter="randombar(horizontal)">
                                      <p:cBhvr>
                                        <p:cTn id="1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27" grpId="0" bldLvl="0" animBg="1"/>
      <p:bldP spid="8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tuxin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6"/>
            <a:ext cx="9135879" cy="5143500"/>
          </a:xfrm>
          <a:prstGeom prst="rect">
            <a:avLst/>
          </a:prstGeom>
        </p:spPr>
      </p:pic>
      <p:pic>
        <p:nvPicPr>
          <p:cNvPr id="18" name="图片 17" descr="tuxin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4" y="24020"/>
            <a:ext cx="9135879" cy="5143500"/>
          </a:xfrm>
          <a:prstGeom prst="rect">
            <a:avLst/>
          </a:prstGeom>
        </p:spPr>
      </p:pic>
      <p:sp>
        <p:nvSpPr>
          <p:cNvPr id="20" name="TextBox 32"/>
          <p:cNvSpPr txBox="1"/>
          <p:nvPr/>
        </p:nvSpPr>
        <p:spPr>
          <a:xfrm>
            <a:off x="400050" y="2879725"/>
            <a:ext cx="4313555" cy="1076325"/>
          </a:xfrm>
          <a:prstGeom prst="rect">
            <a:avLst/>
          </a:prstGeom>
          <a:noFill/>
        </p:spPr>
        <p:txBody>
          <a:bodyPr wrap="square" rtlCol="0">
            <a:spAutoFit/>
          </a:bodyPr>
          <a:lstStyle/>
          <a:p>
            <a:pPr algn="dist"/>
            <a:r>
              <a:rPr kumimoji="1" lang="en-US" alt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2.The beginning of artificial intelligence:</a:t>
            </a:r>
            <a:r>
              <a:rPr kumimoji="1" lang="en-US"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p>
          <a:p>
            <a:pPr algn="dist"/>
            <a:r>
              <a:rPr kumimoji="1" lang="en-US"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p>
          <a:p>
            <a:pPr algn="dist"/>
            <a:r>
              <a:rPr kumimoji="1" lang="en-US"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en-US" sz="12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In the 19th century, British mathematicians Boer and de Morgan developed the "laws of thought"</a:t>
            </a:r>
            <a:r>
              <a:rPr kumimoji="1" lang="en-US"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grpSp>
        <p:nvGrpSpPr>
          <p:cNvPr id="3" name="组 2"/>
          <p:cNvGrpSpPr/>
          <p:nvPr/>
        </p:nvGrpSpPr>
        <p:grpSpPr>
          <a:xfrm>
            <a:off x="400185" y="13153"/>
            <a:ext cx="6505227" cy="2061845"/>
            <a:chOff x="400185" y="13153"/>
            <a:chExt cx="6505227" cy="2061845"/>
          </a:xfrm>
        </p:grpSpPr>
        <p:pic>
          <p:nvPicPr>
            <p:cNvPr id="26" name="图片 25" descr="tuxin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sp>
          <p:nvSpPr>
            <p:cNvPr id="27" name="文本框 26"/>
            <p:cNvSpPr txBox="1"/>
            <p:nvPr/>
          </p:nvSpPr>
          <p:spPr>
            <a:xfrm>
              <a:off x="2545427" y="117815"/>
              <a:ext cx="367998" cy="275590"/>
            </a:xfrm>
            <a:prstGeom prst="rect">
              <a:avLst/>
            </a:prstGeom>
            <a:noFill/>
          </p:spPr>
          <p:txBody>
            <a:bodyPr wrap="square" rtlCol="0">
              <a:spAutoFit/>
            </a:bodyPr>
            <a:lstStyle/>
            <a:p>
              <a:endParaRPr kumimoji="1" lang="zh-CN" altLang="en-US" sz="1200" dirty="0"/>
            </a:p>
          </p:txBody>
        </p:sp>
        <p:sp>
          <p:nvSpPr>
            <p:cNvPr id="28" name="文本框 21"/>
            <p:cNvSpPr txBox="1"/>
            <p:nvPr/>
          </p:nvSpPr>
          <p:spPr>
            <a:xfrm>
              <a:off x="400185" y="984703"/>
              <a:ext cx="4541385" cy="1090295"/>
            </a:xfrm>
            <a:prstGeom prst="rect">
              <a:avLst/>
            </a:prstGeom>
            <a:noFill/>
          </p:spPr>
          <p:txBody>
            <a:bodyPr wrap="square" rtlCol="0">
              <a:spAutoFit/>
            </a:bodyPr>
            <a:lstStyle/>
            <a:p>
              <a:pPr defTabSz="685800">
                <a:lnSpc>
                  <a:spcPct val="130000"/>
                </a:lnSpc>
                <a:defRPr/>
              </a:pPr>
              <a:r>
                <a:rPr lang="zh-CN" altLang="en-US" sz="1200" b="1" kern="1100" dirty="0">
                  <a:latin typeface="微软雅黑" panose="020B0503020204020204" pitchFamily="34" charset="-122"/>
                  <a:ea typeface="微软雅黑" panose="020B0503020204020204" pitchFamily="34" charset="-122"/>
                </a:rPr>
                <a:t>1.</a:t>
              </a:r>
              <a:r>
                <a:rPr lang="zh-CN" altLang="en-US" sz="1400" b="1" kern="1100" dirty="0">
                  <a:latin typeface="微软雅黑" panose="020B0503020204020204" pitchFamily="34" charset="-122"/>
                  <a:ea typeface="微软雅黑" panose="020B0503020204020204" pitchFamily="34" charset="-122"/>
                </a:rPr>
                <a:t>The germ of the idea of artificial intelligence: </a:t>
              </a:r>
              <a:r>
                <a:rPr lang="zh-CN" altLang="en-US" sz="1200" b="1" kern="1100" dirty="0">
                  <a:latin typeface="微软雅黑" panose="020B0503020204020204" pitchFamily="34" charset="-122"/>
                  <a:ea typeface="微软雅黑" panose="020B0503020204020204" pitchFamily="34" charset="-122"/>
                </a:rPr>
                <a:t> </a:t>
              </a:r>
            </a:p>
            <a:p>
              <a:pPr defTabSz="685800">
                <a:lnSpc>
                  <a:spcPct val="130000"/>
                </a:lnSpc>
                <a:defRPr/>
              </a:pPr>
              <a:endParaRPr lang="zh-CN" altLang="en-US" sz="1200" b="1" kern="1100" dirty="0">
                <a:latin typeface="微软雅黑" panose="020B0503020204020204" pitchFamily="34" charset="-122"/>
                <a:ea typeface="微软雅黑" panose="020B0503020204020204" pitchFamily="34" charset="-122"/>
              </a:endParaRPr>
            </a:p>
            <a:p>
              <a:pPr defTabSz="685800">
                <a:lnSpc>
                  <a:spcPct val="130000"/>
                </a:lnSpc>
                <a:defRPr/>
              </a:pPr>
              <a:r>
                <a:rPr lang="zh-CN" altLang="en-US" sz="1200" b="1" kern="1100" dirty="0">
                  <a:latin typeface="微软雅黑" panose="020B0503020204020204" pitchFamily="34" charset="-122"/>
                  <a:ea typeface="微软雅黑" panose="020B0503020204020204" pitchFamily="34" charset="-122"/>
                </a:rPr>
                <a:t>       </a:t>
              </a:r>
              <a:r>
                <a:rPr lang="zh-CN" altLang="en-US" sz="1200" kern="1100" dirty="0">
                  <a:latin typeface="微软雅黑" panose="020B0503020204020204" pitchFamily="34" charset="-122"/>
                  <a:ea typeface="微软雅黑" panose="020B0503020204020204" pitchFamily="34" charset="-122"/>
                </a:rPr>
                <a:t>In the 17th century</a:t>
              </a:r>
              <a:r>
                <a:rPr lang="en-US" altLang="zh-CN" sz="1200" kern="1100" dirty="0">
                  <a:latin typeface="微软雅黑" panose="020B0503020204020204" pitchFamily="34" charset="-122"/>
                  <a:ea typeface="微软雅黑" panose="020B0503020204020204" pitchFamily="34" charset="-122"/>
                </a:rPr>
                <a:t>,</a:t>
              </a:r>
              <a:r>
                <a:rPr lang="zh-CN" altLang="en-US" sz="1200" kern="1100" dirty="0">
                  <a:latin typeface="微软雅黑" panose="020B0503020204020204" pitchFamily="34" charset="-122"/>
                  <a:ea typeface="微软雅黑" panose="020B0503020204020204" pitchFamily="34" charset="-122"/>
                </a:rPr>
                <a:t>Pascal and Leibniz had an early idea of intelligent machines.</a:t>
              </a:r>
            </a:p>
          </p:txBody>
        </p:sp>
      </p:grpSp>
      <p:pic>
        <p:nvPicPr>
          <p:cNvPr id="2" name="图片 1"/>
          <p:cNvPicPr>
            <a:picLocks noChangeAspect="1"/>
          </p:cNvPicPr>
          <p:nvPr/>
        </p:nvPicPr>
        <p:blipFill>
          <a:blip r:embed="rId6"/>
          <a:stretch>
            <a:fillRect/>
          </a:stretch>
        </p:blipFill>
        <p:spPr>
          <a:xfrm>
            <a:off x="4941570" y="1316355"/>
            <a:ext cx="3810000" cy="25374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tuxin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6"/>
            <a:ext cx="9135879" cy="5143500"/>
          </a:xfrm>
          <a:prstGeom prst="rect">
            <a:avLst/>
          </a:prstGeom>
        </p:spPr>
      </p:pic>
      <p:pic>
        <p:nvPicPr>
          <p:cNvPr id="18" name="图片 17" descr="tuxin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 y="13335"/>
            <a:ext cx="9135879" cy="5143500"/>
          </a:xfrm>
          <a:prstGeom prst="rect">
            <a:avLst/>
          </a:prstGeom>
        </p:spPr>
      </p:pic>
      <p:sp>
        <p:nvSpPr>
          <p:cNvPr id="20" name="TextBox 32"/>
          <p:cNvSpPr txBox="1"/>
          <p:nvPr/>
        </p:nvSpPr>
        <p:spPr>
          <a:xfrm>
            <a:off x="400050" y="2879725"/>
            <a:ext cx="4313555" cy="1014730"/>
          </a:xfrm>
          <a:prstGeom prst="rect">
            <a:avLst/>
          </a:prstGeom>
          <a:noFill/>
        </p:spPr>
        <p:txBody>
          <a:bodyPr wrap="square" rtlCol="0">
            <a:spAutoFit/>
          </a:bodyPr>
          <a:lstStyle/>
          <a:p>
            <a:pPr algn="dist"/>
            <a:r>
              <a:rPr kumimoji="1" lang="en-US" alt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4.First introduced as a discipline: </a:t>
            </a:r>
          </a:p>
          <a:p>
            <a:pPr algn="dist"/>
            <a:endParaRPr kumimoji="1" lang="en-US" alt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r>
              <a:rPr kumimoji="1" lang="en-US" alt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en-US" sz="12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In 1956,artificial intelligence was first introduced as a discipline at a conference held at Dartmouth University</a:t>
            </a:r>
            <a:r>
              <a:rPr kumimoji="1" lang="en-US" altLang="en-US"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grpSp>
        <p:nvGrpSpPr>
          <p:cNvPr id="3" name="组 2"/>
          <p:cNvGrpSpPr/>
          <p:nvPr/>
        </p:nvGrpSpPr>
        <p:grpSpPr>
          <a:xfrm>
            <a:off x="400820" y="13153"/>
            <a:ext cx="6504592" cy="2348230"/>
            <a:chOff x="400820" y="13153"/>
            <a:chExt cx="6504592" cy="2348230"/>
          </a:xfrm>
        </p:grpSpPr>
        <p:pic>
          <p:nvPicPr>
            <p:cNvPr id="26" name="图片 25" descr="tuxin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sp>
          <p:nvSpPr>
            <p:cNvPr id="27" name="文本框 26"/>
            <p:cNvSpPr txBox="1"/>
            <p:nvPr/>
          </p:nvSpPr>
          <p:spPr>
            <a:xfrm>
              <a:off x="2545427" y="117815"/>
              <a:ext cx="367998" cy="275590"/>
            </a:xfrm>
            <a:prstGeom prst="rect">
              <a:avLst/>
            </a:prstGeom>
            <a:noFill/>
          </p:spPr>
          <p:txBody>
            <a:bodyPr wrap="square" rtlCol="0">
              <a:spAutoFit/>
            </a:bodyPr>
            <a:lstStyle/>
            <a:p>
              <a:endParaRPr kumimoji="1" lang="zh-CN" altLang="en-US" sz="1200" dirty="0"/>
            </a:p>
          </p:txBody>
        </p:sp>
        <p:sp>
          <p:nvSpPr>
            <p:cNvPr id="28" name="文本框 21"/>
            <p:cNvSpPr txBox="1"/>
            <p:nvPr/>
          </p:nvSpPr>
          <p:spPr>
            <a:xfrm>
              <a:off x="400820" y="911678"/>
              <a:ext cx="4540885" cy="1449705"/>
            </a:xfrm>
            <a:prstGeom prst="rect">
              <a:avLst/>
            </a:prstGeom>
            <a:noFill/>
          </p:spPr>
          <p:txBody>
            <a:bodyPr wrap="square" rtlCol="0">
              <a:spAutoFit/>
            </a:bodyPr>
            <a:lstStyle/>
            <a:p>
              <a:pPr defTabSz="685800">
                <a:lnSpc>
                  <a:spcPct val="130000"/>
                </a:lnSpc>
                <a:defRPr/>
              </a:pPr>
              <a:r>
                <a:rPr lang="zh-CN" altLang="en-US" sz="1400" b="1" kern="1100" dirty="0">
                  <a:latin typeface="微软雅黑" panose="020B0503020204020204" pitchFamily="34" charset="-122"/>
                  <a:ea typeface="微软雅黑" panose="020B0503020204020204" pitchFamily="34" charset="-122"/>
                </a:rPr>
                <a:t>3.The precursor of artificial intelligence hardware:</a:t>
              </a:r>
              <a:r>
                <a:rPr lang="zh-CN" altLang="en-US" b="1" kern="1100" dirty="0">
                  <a:latin typeface="微软雅黑" panose="020B0503020204020204" pitchFamily="34" charset="-122"/>
                  <a:ea typeface="微软雅黑" panose="020B0503020204020204" pitchFamily="34" charset="-122"/>
                </a:rPr>
                <a:t> </a:t>
              </a:r>
            </a:p>
            <a:p>
              <a:pPr defTabSz="685800">
                <a:lnSpc>
                  <a:spcPct val="130000"/>
                </a:lnSpc>
                <a:defRPr/>
              </a:pPr>
              <a:endParaRPr lang="zh-CN" altLang="en-US" sz="1200" b="1" kern="1100" dirty="0">
                <a:latin typeface="微软雅黑" panose="020B0503020204020204" pitchFamily="34" charset="-122"/>
                <a:ea typeface="微软雅黑" panose="020B0503020204020204" pitchFamily="34" charset="-122"/>
              </a:endParaRPr>
            </a:p>
            <a:p>
              <a:pPr defTabSz="685800">
                <a:lnSpc>
                  <a:spcPct val="130000"/>
                </a:lnSpc>
                <a:defRPr/>
              </a:pPr>
              <a:r>
                <a:rPr lang="zh-CN" altLang="en-US" sz="1200" b="1" kern="1100" dirty="0">
                  <a:latin typeface="微软雅黑" panose="020B0503020204020204" pitchFamily="34" charset="-122"/>
                  <a:ea typeface="微软雅黑" panose="020B0503020204020204" pitchFamily="34" charset="-122"/>
                </a:rPr>
                <a:t>       In the 1820s, the British scientist Babbage designed the first “computing” machine.</a:t>
              </a:r>
            </a:p>
          </p:txBody>
        </p:sp>
      </p:grpSp>
      <p:pic>
        <p:nvPicPr>
          <p:cNvPr id="2" name="图片 1"/>
          <p:cNvPicPr>
            <a:picLocks noChangeAspect="1"/>
          </p:cNvPicPr>
          <p:nvPr/>
        </p:nvPicPr>
        <p:blipFill>
          <a:blip r:embed="rId6"/>
          <a:stretch>
            <a:fillRect/>
          </a:stretch>
        </p:blipFill>
        <p:spPr>
          <a:xfrm>
            <a:off x="4941570" y="1305560"/>
            <a:ext cx="3810000" cy="25374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ux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pic>
        <p:nvPicPr>
          <p:cNvPr id="23" name="图片 22" descr="tuxing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pic>
        <p:nvPicPr>
          <p:cNvPr id="3" name="图片 2" descr="tuxing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56"/>
            <a:ext cx="9135879" cy="5143500"/>
          </a:xfrm>
          <a:prstGeom prst="rect">
            <a:avLst/>
          </a:prstGeom>
        </p:spPr>
      </p:pic>
      <p:sp>
        <p:nvSpPr>
          <p:cNvPr id="90" name="文本框 89"/>
          <p:cNvSpPr txBox="1"/>
          <p:nvPr/>
        </p:nvSpPr>
        <p:spPr>
          <a:xfrm>
            <a:off x="4125980" y="871378"/>
            <a:ext cx="367998" cy="1322070"/>
          </a:xfrm>
          <a:prstGeom prst="rect">
            <a:avLst/>
          </a:prstGeom>
          <a:noFill/>
        </p:spPr>
        <p:txBody>
          <a:bodyPr wrap="square" rtlCol="0">
            <a:spAutoFit/>
          </a:bodyPr>
          <a:lstStyle/>
          <a:p>
            <a:r>
              <a:rPr kumimoji="1" lang="en-US" altLang="zh-CN" sz="8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27" name="圆角矩形 26"/>
          <p:cNvSpPr/>
          <p:nvPr/>
        </p:nvSpPr>
        <p:spPr>
          <a:xfrm>
            <a:off x="2271887" y="2459190"/>
            <a:ext cx="4429054" cy="372910"/>
          </a:xfrm>
          <a:prstGeom prst="roundRect">
            <a:avLst/>
          </a:prstGeom>
          <a:solidFill>
            <a:srgbClr val="1AF9E8">
              <a:alpha val="22000"/>
            </a:srgbClr>
          </a:solidFill>
          <a:ln>
            <a:solidFill>
              <a:srgbClr val="00FFC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9" name="文本框 21"/>
          <p:cNvSpPr txBox="1"/>
          <p:nvPr/>
        </p:nvSpPr>
        <p:spPr>
          <a:xfrm>
            <a:off x="2454910" y="2421255"/>
            <a:ext cx="4225925" cy="410845"/>
          </a:xfrm>
          <a:prstGeom prst="rect">
            <a:avLst/>
          </a:prstGeom>
          <a:noFill/>
        </p:spPr>
        <p:txBody>
          <a:bodyPr wrap="square" rtlCol="0">
            <a:spAutoFit/>
          </a:bodyPr>
          <a:lstStyle/>
          <a:p>
            <a:pPr algn="ctr" defTabSz="685800">
              <a:lnSpc>
                <a:spcPct val="130000"/>
              </a:lnSpc>
              <a:defRPr/>
            </a:pPr>
            <a:r>
              <a:rPr lang="zh-CN" altLang="en-US" sz="1600" kern="1100" dirty="0">
                <a:latin typeface="微软雅黑" panose="020B0503020204020204" pitchFamily="34" charset="-122"/>
                <a:ea typeface="微软雅黑" panose="020B0503020204020204" pitchFamily="34" charset="-122"/>
              </a:rPr>
              <a:t>The development of artificial intelligence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300" tmFilter="0, 0; .2, .5; .8, .5; 1, 0"/>
                                        <p:tgtEl>
                                          <p:spTgt spid="3"/>
                                        </p:tgtEl>
                                      </p:cBhvr>
                                    </p:animEffect>
                                    <p:animScale>
                                      <p:cBhvr>
                                        <p:cTn id="7" dur="150" autoRev="1" fill="hold"/>
                                        <p:tgtEl>
                                          <p:spTgt spid="3"/>
                                        </p:tgtEl>
                                      </p:cBhvr>
                                      <p:by x="105000" y="105000"/>
                                    </p:animScale>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randombar(horizontal)">
                                      <p:cBhvr>
                                        <p:cTn id="11" dur="500"/>
                                        <p:tgtEl>
                                          <p:spTgt spid="90"/>
                                        </p:tgtEl>
                                      </p:cBhvr>
                                    </p:animEffect>
                                  </p:childTnLst>
                                </p:cTn>
                              </p:par>
                              <p:par>
                                <p:cTn id="12" presetID="14" presetClass="entr" presetSubtype="10" fill="hold" grpId="0" nodeType="withEffect">
                                  <p:stCondLst>
                                    <p:cond delay="200"/>
                                  </p:stCondLst>
                                  <p:childTnLst>
                                    <p:set>
                                      <p:cBhvr>
                                        <p:cTn id="13" dur="1" fill="hold">
                                          <p:stCondLst>
                                            <p:cond delay="0"/>
                                          </p:stCondLst>
                                        </p:cTn>
                                        <p:tgtEl>
                                          <p:spTgt spid="27"/>
                                        </p:tgtEl>
                                        <p:attrNameLst>
                                          <p:attrName>style.visibility</p:attrName>
                                        </p:attrNameLst>
                                      </p:cBhvr>
                                      <p:to>
                                        <p:strVal val="visible"/>
                                      </p:to>
                                    </p:set>
                                    <p:animEffect transition="in" filter="randombar(horizontal)">
                                      <p:cBhvr>
                                        <p:cTn id="14" dur="500"/>
                                        <p:tgtEl>
                                          <p:spTgt spid="27"/>
                                        </p:tgtEl>
                                      </p:cBhvr>
                                    </p:animEffect>
                                  </p:childTnLst>
                                </p:cTn>
                              </p:par>
                              <p:par>
                                <p:cTn id="15" presetID="14" presetClass="entr" presetSubtype="10" fill="hold" grpId="0" nodeType="withEffect">
                                  <p:stCondLst>
                                    <p:cond delay="400"/>
                                  </p:stCondLst>
                                  <p:childTnLst>
                                    <p:set>
                                      <p:cBhvr>
                                        <p:cTn id="16" dur="1" fill="hold">
                                          <p:stCondLst>
                                            <p:cond delay="0"/>
                                          </p:stCondLst>
                                        </p:cTn>
                                        <p:tgtEl>
                                          <p:spTgt spid="89"/>
                                        </p:tgtEl>
                                        <p:attrNameLst>
                                          <p:attrName>style.visibility</p:attrName>
                                        </p:attrNameLst>
                                      </p:cBhvr>
                                      <p:to>
                                        <p:strVal val="visible"/>
                                      </p:to>
                                    </p:set>
                                    <p:animEffect transition="in" filter="randombar(horizontal)">
                                      <p:cBhvr>
                                        <p:cTn id="1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27" grpId="0" animBg="1"/>
      <p:bldP spid="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tuxin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6"/>
            <a:ext cx="9135879" cy="5143500"/>
          </a:xfrm>
          <a:prstGeom prst="rect">
            <a:avLst/>
          </a:prstGeom>
        </p:spPr>
      </p:pic>
      <p:pic>
        <p:nvPicPr>
          <p:cNvPr id="18" name="图片 17" descr="tuxin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1" y="20955"/>
            <a:ext cx="9135879" cy="5143500"/>
          </a:xfrm>
          <a:prstGeom prst="rect">
            <a:avLst/>
          </a:prstGeom>
        </p:spPr>
      </p:pic>
      <p:sp>
        <p:nvSpPr>
          <p:cNvPr id="42" name="Oval 90"/>
          <p:cNvSpPr>
            <a:spLocks noChangeAspect="1"/>
          </p:cNvSpPr>
          <p:nvPr/>
        </p:nvSpPr>
        <p:spPr>
          <a:xfrm>
            <a:off x="902279" y="945303"/>
            <a:ext cx="498222" cy="498219"/>
          </a:xfrm>
          <a:prstGeom prst="ellipse">
            <a:avLst/>
          </a:prstGeom>
          <a:solidFill>
            <a:srgbClr val="00303A"/>
          </a:solidFill>
          <a:ln w="19050" cmpd="sng">
            <a:solidFill>
              <a:srgbClr val="1AF9E8"/>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01</a:t>
            </a:r>
          </a:p>
        </p:txBody>
      </p:sp>
      <p:sp>
        <p:nvSpPr>
          <p:cNvPr id="43" name="Oval 91"/>
          <p:cNvSpPr>
            <a:spLocks noChangeAspect="1"/>
          </p:cNvSpPr>
          <p:nvPr/>
        </p:nvSpPr>
        <p:spPr>
          <a:xfrm>
            <a:off x="3085444" y="945303"/>
            <a:ext cx="498222" cy="498219"/>
          </a:xfrm>
          <a:prstGeom prst="ellipse">
            <a:avLst/>
          </a:prstGeom>
          <a:solidFill>
            <a:srgbClr val="00303A"/>
          </a:solidFill>
          <a:ln w="19050" cmpd="sng">
            <a:solidFill>
              <a:srgbClr val="1AF9E8"/>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02</a:t>
            </a:r>
            <a:endParaRPr lang="en-US" sz="1400" dirty="0">
              <a:solidFill>
                <a:schemeClr val="tx1"/>
              </a:solidFill>
            </a:endParaRPr>
          </a:p>
        </p:txBody>
      </p:sp>
      <p:sp>
        <p:nvSpPr>
          <p:cNvPr id="44" name="Oval 92"/>
          <p:cNvSpPr>
            <a:spLocks noChangeAspect="1"/>
          </p:cNvSpPr>
          <p:nvPr/>
        </p:nvSpPr>
        <p:spPr>
          <a:xfrm>
            <a:off x="5240688" y="945303"/>
            <a:ext cx="498222" cy="498219"/>
          </a:xfrm>
          <a:prstGeom prst="ellipse">
            <a:avLst/>
          </a:prstGeom>
          <a:solidFill>
            <a:srgbClr val="00303A"/>
          </a:solidFill>
          <a:ln w="19050" cmpd="sng">
            <a:solidFill>
              <a:srgbClr val="1AF9E8"/>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03</a:t>
            </a:r>
            <a:endParaRPr lang="en-US" sz="1400" dirty="0">
              <a:solidFill>
                <a:schemeClr val="tx1"/>
              </a:solidFill>
            </a:endParaRPr>
          </a:p>
        </p:txBody>
      </p:sp>
      <p:sp>
        <p:nvSpPr>
          <p:cNvPr id="45" name="Oval 93"/>
          <p:cNvSpPr>
            <a:spLocks noChangeAspect="1"/>
          </p:cNvSpPr>
          <p:nvPr/>
        </p:nvSpPr>
        <p:spPr>
          <a:xfrm>
            <a:off x="7042136" y="945303"/>
            <a:ext cx="498222" cy="498219"/>
          </a:xfrm>
          <a:prstGeom prst="ellipse">
            <a:avLst/>
          </a:prstGeom>
          <a:solidFill>
            <a:srgbClr val="00303A"/>
          </a:solidFill>
          <a:ln w="19050" cmpd="sng">
            <a:solidFill>
              <a:srgbClr val="1AF9E8"/>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04</a:t>
            </a:r>
            <a:endParaRPr lang="en-US" sz="1400" dirty="0">
              <a:solidFill>
                <a:schemeClr val="tx1"/>
              </a:solidFill>
            </a:endParaRPr>
          </a:p>
        </p:txBody>
      </p:sp>
      <p:sp>
        <p:nvSpPr>
          <p:cNvPr id="25" name="Text Box 11"/>
          <p:cNvSpPr txBox="1">
            <a:spLocks noChangeArrowheads="1"/>
          </p:cNvSpPr>
          <p:nvPr/>
        </p:nvSpPr>
        <p:spPr bwMode="auto">
          <a:xfrm>
            <a:off x="428625" y="2217420"/>
            <a:ext cx="1659890" cy="141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machine theorem proof checkers </a:t>
            </a:r>
            <a:endParaRPr lang="en-US" altLang="zh-CN" sz="900" dirty="0">
              <a:solidFill>
                <a:srgbClr val="FFFFFF"/>
              </a:solidFill>
              <a:latin typeface="微软雅黑" panose="020B0503020204020204" pitchFamily="34" charset="-122"/>
              <a:ea typeface="微软雅黑" panose="020B0503020204020204" pitchFamily="34" charset="-122"/>
            </a:endParaRPr>
          </a:p>
          <a:p>
            <a:pPr algn="l" defTabSz="685800">
              <a:lnSpc>
                <a:spcPts val="1500"/>
              </a:lnSpc>
              <a:buClr>
                <a:srgbClr val="0070C0"/>
              </a:buClr>
            </a:pP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set off the first climax of the development of artificial intelligence.</a:t>
            </a: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endParaRPr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26" name="文本框 51"/>
          <p:cNvSpPr txBox="1"/>
          <p:nvPr/>
        </p:nvSpPr>
        <p:spPr>
          <a:xfrm>
            <a:off x="429260" y="1690370"/>
            <a:ext cx="1445260" cy="460375"/>
          </a:xfrm>
          <a:prstGeom prst="rect">
            <a:avLst/>
          </a:prstGeom>
          <a:noFill/>
        </p:spPr>
        <p:txBody>
          <a:bodyPr wrap="square" rtlCol="0">
            <a:spAutoFit/>
          </a:bodyPr>
          <a:lstStyle/>
          <a:p>
            <a:pPr algn="dist"/>
            <a:r>
              <a:rPr kumimoji="1" lang="en-US" altLang="en-US" sz="1200" b="1" dirty="0">
                <a:solidFill>
                  <a:srgbClr val="FFFFFF"/>
                </a:solidFill>
                <a:latin typeface="Arial Narrow" panose="020B0606020202030204" charset="0"/>
                <a:ea typeface="等线 Light" panose="02010600030101010101" charset="-122"/>
                <a:cs typeface="Arial Narrow" panose="020B0606020202030204" charset="0"/>
              </a:rPr>
              <a:t>Initial Development :</a:t>
            </a:r>
          </a:p>
          <a:p>
            <a:pPr algn="dist"/>
            <a:r>
              <a:rPr kumimoji="1" lang="en-US" altLang="en-US" sz="1200" b="1" dirty="0">
                <a:solidFill>
                  <a:srgbClr val="FFFFFF"/>
                </a:solidFill>
                <a:latin typeface="Arial Narrow" panose="020B0606020202030204" charset="0"/>
                <a:ea typeface="等线 Light" panose="02010600030101010101" charset="-122"/>
                <a:cs typeface="Arial Narrow" panose="020B0606020202030204" charset="0"/>
              </a:rPr>
              <a:t>1956 to early 1960s</a:t>
            </a:r>
          </a:p>
        </p:txBody>
      </p:sp>
      <p:sp>
        <p:nvSpPr>
          <p:cNvPr id="46" name="Text Box 11"/>
          <p:cNvSpPr txBox="1">
            <a:spLocks noChangeArrowheads="1"/>
          </p:cNvSpPr>
          <p:nvPr/>
        </p:nvSpPr>
        <p:spPr bwMode="auto">
          <a:xfrm>
            <a:off x="2511425" y="2242185"/>
            <a:ext cx="1731645" cy="161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try more challenging tasks put forward some unrealistic R &amp; D goals.</a:t>
            </a: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failures brought the development of artificial intelligence to a low point.</a:t>
            </a:r>
          </a:p>
        </p:txBody>
      </p:sp>
      <p:sp>
        <p:nvSpPr>
          <p:cNvPr id="47" name="文本框 51"/>
          <p:cNvSpPr txBox="1"/>
          <p:nvPr/>
        </p:nvSpPr>
        <p:spPr>
          <a:xfrm>
            <a:off x="2425700" y="1597660"/>
            <a:ext cx="1818005" cy="645160"/>
          </a:xfrm>
          <a:prstGeom prst="rect">
            <a:avLst/>
          </a:prstGeom>
          <a:noFill/>
        </p:spPr>
        <p:txBody>
          <a:bodyPr wrap="square" rtlCol="0">
            <a:spAutoFit/>
          </a:bodyPr>
          <a:lstStyle/>
          <a:p>
            <a:pPr algn="dist"/>
            <a:r>
              <a:rPr kumimoji="1" lang="en-US" altLang="en-US" sz="1200" b="1" dirty="0">
                <a:solidFill>
                  <a:srgbClr val="FFFFFF"/>
                </a:solidFill>
                <a:latin typeface="Arial Narrow" panose="020B0606020202030204" charset="0"/>
                <a:ea typeface="微软雅黑" panose="020B0503020204020204" pitchFamily="34" charset="-122"/>
                <a:cs typeface="Arial Narrow" panose="020B0606020202030204" charset="0"/>
              </a:rPr>
              <a:t>Rethinking Development Period :</a:t>
            </a:r>
          </a:p>
          <a:p>
            <a:pPr algn="dist"/>
            <a:r>
              <a:rPr kumimoji="1" lang="en-US" altLang="en-US" sz="1200" b="1" dirty="0">
                <a:solidFill>
                  <a:srgbClr val="FFFFFF"/>
                </a:solidFill>
                <a:latin typeface="Arial Narrow" panose="020B0606020202030204" charset="0"/>
                <a:ea typeface="微软雅黑" panose="020B0503020204020204" pitchFamily="34" charset="-122"/>
                <a:cs typeface="Arial Narrow" panose="020B0606020202030204" charset="0"/>
              </a:rPr>
              <a:t>1960s to early 1970s</a:t>
            </a:r>
          </a:p>
        </p:txBody>
      </p:sp>
      <p:sp>
        <p:nvSpPr>
          <p:cNvPr id="48" name="Text Box 11"/>
          <p:cNvSpPr txBox="1">
            <a:spLocks noChangeArrowheads="1"/>
          </p:cNvSpPr>
          <p:nvPr/>
        </p:nvSpPr>
        <p:spPr bwMode="auto">
          <a:xfrm>
            <a:off x="4552315" y="1528445"/>
            <a:ext cx="1874520" cy="295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defTabSz="685800">
              <a:lnSpc>
                <a:spcPts val="1500"/>
              </a:lnSpc>
              <a:buClr>
                <a:srgbClr val="0070C0"/>
              </a:buClr>
            </a:pPr>
            <a:r>
              <a:rPr lang="zh-CN" altLang="en-US" sz="900" b="1" dirty="0">
                <a:solidFill>
                  <a:srgbClr val="FFFFFF"/>
                </a:solidFill>
                <a:latin typeface="微软雅黑" panose="020B0503020204020204" pitchFamily="34" charset="-122"/>
                <a:ea typeface="微软雅黑" panose="020B0503020204020204" pitchFamily="34" charset="-122"/>
              </a:rPr>
              <a:t>Application Period: </a:t>
            </a:r>
          </a:p>
          <a:p>
            <a:pPr algn="l" defTabSz="685800">
              <a:lnSpc>
                <a:spcPts val="1500"/>
              </a:lnSpc>
              <a:buClr>
                <a:srgbClr val="0070C0"/>
              </a:buClr>
            </a:pPr>
            <a:r>
              <a:rPr lang="zh-CN" altLang="en-US" sz="900" b="1" dirty="0">
                <a:solidFill>
                  <a:srgbClr val="FFFFFF"/>
                </a:solidFill>
                <a:latin typeface="微软雅黑" panose="020B0503020204020204" pitchFamily="34" charset="-122"/>
                <a:ea typeface="微软雅黑" panose="020B0503020204020204" pitchFamily="34" charset="-122"/>
              </a:rPr>
              <a:t>early 1970s to mid-1980s</a:t>
            </a:r>
          </a:p>
          <a:p>
            <a:pPr algn="l" defTabSz="685800">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The expert system appeared in 1970s</a:t>
            </a: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from the theory research to the practical application. </a:t>
            </a: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medical, chemical, geological and other fields</a:t>
            </a: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a new high tide of application development.</a:t>
            </a: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endParaRPr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50" name="Text Box 11"/>
          <p:cNvSpPr txBox="1">
            <a:spLocks noChangeArrowheads="1"/>
          </p:cNvSpPr>
          <p:nvPr/>
        </p:nvSpPr>
        <p:spPr bwMode="auto">
          <a:xfrm>
            <a:off x="6484619" y="1527810"/>
            <a:ext cx="2149171" cy="199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defTabSz="685800">
              <a:lnSpc>
                <a:spcPts val="1500"/>
              </a:lnSpc>
              <a:buClr>
                <a:srgbClr val="0070C0"/>
              </a:buClr>
            </a:pPr>
            <a:r>
              <a:rPr lang="zh-CN" altLang="en-US" sz="900" b="1" dirty="0">
                <a:solidFill>
                  <a:srgbClr val="FFFFFF"/>
                </a:solidFill>
                <a:latin typeface="微软雅黑" panose="020B0503020204020204" pitchFamily="34" charset="-122"/>
                <a:ea typeface="微软雅黑" panose="020B0503020204020204" pitchFamily="34" charset="-122"/>
              </a:rPr>
              <a:t>Dull Development: </a:t>
            </a:r>
          </a:p>
          <a:p>
            <a:pPr algn="l" defTabSz="685800">
              <a:lnSpc>
                <a:spcPts val="1500"/>
              </a:lnSpc>
              <a:buClr>
                <a:srgbClr val="0070C0"/>
              </a:buClr>
            </a:pPr>
            <a:r>
              <a:rPr lang="zh-CN" altLang="en-US" sz="900" b="1" dirty="0">
                <a:solidFill>
                  <a:srgbClr val="FFFFFF"/>
                </a:solidFill>
                <a:latin typeface="微软雅黑" panose="020B0503020204020204" pitchFamily="34" charset="-122"/>
                <a:ea typeface="微软雅黑" panose="020B0503020204020204" pitchFamily="34" charset="-122"/>
              </a:rPr>
              <a:t>mid-1980s to mid-1990s</a:t>
            </a:r>
          </a:p>
          <a:p>
            <a:pPr algn="l" defTabSz="685800">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the problems and shortcomings </a:t>
            </a:r>
            <a:r>
              <a:rPr lang="en-US" altLang="zh-CN" sz="900" dirty="0">
                <a:solidFill>
                  <a:srgbClr val="FFFFFF"/>
                </a:solidFill>
                <a:latin typeface="微软雅黑" panose="020B0503020204020204" pitchFamily="34" charset="-122"/>
                <a:ea typeface="微软雅黑" panose="020B0503020204020204" pitchFamily="34" charset="-122"/>
              </a:rPr>
              <a:t>of expert system exposed</a:t>
            </a:r>
          </a:p>
          <a:p>
            <a:pPr marL="171450" indent="-171450" algn="l" defTabSz="685800">
              <a:lnSpc>
                <a:spcPts val="1500"/>
              </a:lnSpc>
              <a:buClr>
                <a:srgbClr val="0070C0"/>
              </a:buClr>
              <a:buFontTx/>
              <a:buChar char="-"/>
            </a:pP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r>
              <a:rPr lang="zh-CN" altLang="en-US" sz="900" dirty="0">
                <a:solidFill>
                  <a:srgbClr val="FFFFFF"/>
                </a:solidFill>
                <a:latin typeface="微软雅黑" panose="020B0503020204020204" pitchFamily="34" charset="-122"/>
                <a:ea typeface="微软雅黑" panose="020B0503020204020204" pitchFamily="34" charset="-122"/>
              </a:rPr>
              <a:t>encountered bottlenecks.</a:t>
            </a:r>
            <a:endParaRPr lang="en-US" altLang="zh-CN" sz="900" dirty="0">
              <a:solidFill>
                <a:srgbClr val="FFFFFF"/>
              </a:solidFill>
              <a:latin typeface="微软雅黑" panose="020B0503020204020204" pitchFamily="34" charset="-122"/>
              <a:ea typeface="微软雅黑" panose="020B0503020204020204" pitchFamily="34" charset="-122"/>
            </a:endParaRPr>
          </a:p>
          <a:p>
            <a:pPr marL="171450" indent="-171450" algn="l" defTabSz="685800">
              <a:lnSpc>
                <a:spcPts val="1500"/>
              </a:lnSpc>
              <a:buClr>
                <a:srgbClr val="0070C0"/>
              </a:buClr>
              <a:buFontTx/>
              <a:buChar char="-"/>
            </a:pPr>
            <a:endParaRPr lang="en-US" altLang="zh-CN" sz="900" dirty="0">
              <a:solidFill>
                <a:srgbClr val="FFFFFF"/>
              </a:solidFill>
              <a:latin typeface="微软雅黑" panose="020B0503020204020204" pitchFamily="34" charset="-122"/>
              <a:ea typeface="微软雅黑" panose="020B0503020204020204" pitchFamily="34" charset="-122"/>
            </a:endParaRPr>
          </a:p>
          <a:p>
            <a:pPr algn="l" defTabSz="685800">
              <a:lnSpc>
                <a:spcPts val="1500"/>
              </a:lnSpc>
              <a:buClr>
                <a:srgbClr val="0070C0"/>
              </a:buClr>
            </a:pPr>
            <a:endParaRPr lang="en-US" altLang="zh-CN" sz="900" dirty="0">
              <a:solidFill>
                <a:srgbClr val="FFFFFF"/>
              </a:solidFill>
              <a:latin typeface="微软雅黑" panose="020B0503020204020204" pitchFamily="34" charset="-122"/>
              <a:ea typeface="微软雅黑" panose="020B0503020204020204" pitchFamily="34" charset="-122"/>
            </a:endParaRPr>
          </a:p>
          <a:p>
            <a:pPr algn="l" defTabSz="685800">
              <a:lnSpc>
                <a:spcPts val="1500"/>
              </a:lnSpc>
              <a:buClr>
                <a:srgbClr val="0070C0"/>
              </a:buClr>
            </a:pPr>
            <a:endParaRPr lang="zh-CN" altLang="en-US" sz="900" dirty="0">
              <a:solidFill>
                <a:srgbClr val="FFFFFF"/>
              </a:solidFill>
              <a:latin typeface="微软雅黑" panose="020B0503020204020204" pitchFamily="34" charset="-122"/>
              <a:ea typeface="微软雅黑" panose="020B0503020204020204" pitchFamily="34" charset="-122"/>
            </a:endParaRPr>
          </a:p>
        </p:txBody>
      </p:sp>
      <p:grpSp>
        <p:nvGrpSpPr>
          <p:cNvPr id="52" name="组 51"/>
          <p:cNvGrpSpPr/>
          <p:nvPr/>
        </p:nvGrpSpPr>
        <p:grpSpPr>
          <a:xfrm>
            <a:off x="2079760" y="20773"/>
            <a:ext cx="4782472" cy="591332"/>
            <a:chOff x="2122940" y="13153"/>
            <a:chExt cx="4782472" cy="591332"/>
          </a:xfrm>
        </p:grpSpPr>
        <p:pic>
          <p:nvPicPr>
            <p:cNvPr id="53" name="图片 52" descr="tuxin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940" y="13153"/>
              <a:ext cx="4782472" cy="591332"/>
            </a:xfrm>
            <a:prstGeom prst="rect">
              <a:avLst/>
            </a:prstGeom>
          </p:spPr>
        </p:pic>
        <p:sp>
          <p:nvSpPr>
            <p:cNvPr id="54" name="文本框 53"/>
            <p:cNvSpPr txBox="1"/>
            <p:nvPr/>
          </p:nvSpPr>
          <p:spPr>
            <a:xfrm>
              <a:off x="3874482" y="117815"/>
              <a:ext cx="367998" cy="275590"/>
            </a:xfrm>
            <a:prstGeom prst="rect">
              <a:avLst/>
            </a:prstGeom>
            <a:noFill/>
          </p:spPr>
          <p:txBody>
            <a:bodyPr wrap="square" rtlCol="0">
              <a:spAutoFit/>
            </a:bodyPr>
            <a:lstStyle/>
            <a:p>
              <a:endParaRPr kumimoji="1" lang="zh-CN" altLang="en-US" sz="1200" dirty="0"/>
            </a:p>
          </p:txBody>
        </p:sp>
        <p:sp>
          <p:nvSpPr>
            <p:cNvPr id="55" name="文本框 21"/>
            <p:cNvSpPr txBox="1"/>
            <p:nvPr/>
          </p:nvSpPr>
          <p:spPr>
            <a:xfrm>
              <a:off x="3718695" y="49983"/>
              <a:ext cx="2273935" cy="410845"/>
            </a:xfrm>
            <a:prstGeom prst="rect">
              <a:avLst/>
            </a:prstGeom>
            <a:noFill/>
          </p:spPr>
          <p:txBody>
            <a:bodyPr wrap="square" rtlCol="0">
              <a:spAutoFit/>
            </a:bodyPr>
            <a:lstStyle/>
            <a:p>
              <a:pPr defTabSz="685800">
                <a:lnSpc>
                  <a:spcPct val="130000"/>
                </a:lnSpc>
                <a:defRPr/>
              </a:pPr>
              <a:r>
                <a:rPr lang="zh-CN" altLang="en-US" sz="1600" kern="1100" dirty="0">
                  <a:solidFill>
                    <a:srgbClr val="FF0000"/>
                  </a:solidFill>
                  <a:latin typeface="微软雅黑" panose="020B0503020204020204" pitchFamily="34" charset="-122"/>
                  <a:ea typeface="微软雅黑" panose="020B0503020204020204" pitchFamily="34" charset="-122"/>
                </a:rPr>
                <a:t>Time Line</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p:tgtEl>
                                          <p:spTgt spid="52"/>
                                        </p:tgtEl>
                                        <p:attrNameLst>
                                          <p:attrName>ppt_y</p:attrName>
                                        </p:attrNameLst>
                                      </p:cBhvr>
                                      <p:tavLst>
                                        <p:tav tm="0">
                                          <p:val>
                                            <p:strVal val="#ppt_y-#ppt_h*1.125000"/>
                                          </p:val>
                                        </p:tav>
                                        <p:tav tm="100000">
                                          <p:val>
                                            <p:strVal val="#ppt_y"/>
                                          </p:val>
                                        </p:tav>
                                      </p:tavLst>
                                    </p:anim>
                                    <p:animEffect transition="in" filter="wipe(down)">
                                      <p:cBhvr>
                                        <p:cTn id="8" dur="500"/>
                                        <p:tgtEl>
                                          <p:spTgt spid="52"/>
                                        </p:tgtEl>
                                      </p:cBhvr>
                                    </p:animEffect>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strVal val="4*#ppt_w"/>
                                          </p:val>
                                        </p:tav>
                                        <p:tav tm="100000">
                                          <p:val>
                                            <p:strVal val="#ppt_w"/>
                                          </p:val>
                                        </p:tav>
                                      </p:tavLst>
                                    </p:anim>
                                    <p:anim calcmode="lin" valueType="num">
                                      <p:cBhvr>
                                        <p:cTn id="13" dur="500" fill="hold"/>
                                        <p:tgtEl>
                                          <p:spTgt spid="42"/>
                                        </p:tgtEl>
                                        <p:attrNameLst>
                                          <p:attrName>ppt_h</p:attrName>
                                        </p:attrNameLst>
                                      </p:cBhvr>
                                      <p:tavLst>
                                        <p:tav tm="0">
                                          <p:val>
                                            <p:strVal val="4*#ppt_h"/>
                                          </p:val>
                                        </p:tav>
                                        <p:tav tm="100000">
                                          <p:val>
                                            <p:strVal val="#ppt_h"/>
                                          </p:val>
                                        </p:tav>
                                      </p:tavLst>
                                    </p:anim>
                                  </p:childTnLst>
                                </p:cTn>
                              </p:par>
                              <p:par>
                                <p:cTn id="14" presetID="23" presetClass="entr" presetSubtype="32" fill="hold" grpId="0" nodeType="withEffect">
                                  <p:stCondLst>
                                    <p:cond delay="20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strVal val="4*#ppt_w"/>
                                          </p:val>
                                        </p:tav>
                                        <p:tav tm="100000">
                                          <p:val>
                                            <p:strVal val="#ppt_w"/>
                                          </p:val>
                                        </p:tav>
                                      </p:tavLst>
                                    </p:anim>
                                    <p:anim calcmode="lin" valueType="num">
                                      <p:cBhvr>
                                        <p:cTn id="17" dur="500" fill="hold"/>
                                        <p:tgtEl>
                                          <p:spTgt spid="43"/>
                                        </p:tgtEl>
                                        <p:attrNameLst>
                                          <p:attrName>ppt_h</p:attrName>
                                        </p:attrNameLst>
                                      </p:cBhvr>
                                      <p:tavLst>
                                        <p:tav tm="0">
                                          <p:val>
                                            <p:strVal val="4*#ppt_h"/>
                                          </p:val>
                                        </p:tav>
                                        <p:tav tm="100000">
                                          <p:val>
                                            <p:strVal val="#ppt_h"/>
                                          </p:val>
                                        </p:tav>
                                      </p:tavLst>
                                    </p:anim>
                                  </p:childTnLst>
                                </p:cTn>
                              </p:par>
                              <p:par>
                                <p:cTn id="18" presetID="23" presetClass="entr" presetSubtype="32" fill="hold" grpId="0" nodeType="withEffect">
                                  <p:stCondLst>
                                    <p:cond delay="400"/>
                                  </p:stCondLst>
                                  <p:childTnLst>
                                    <p:set>
                                      <p:cBhvr>
                                        <p:cTn id="19" dur="1" fill="hold">
                                          <p:stCondLst>
                                            <p:cond delay="0"/>
                                          </p:stCondLst>
                                        </p:cTn>
                                        <p:tgtEl>
                                          <p:spTgt spid="44"/>
                                        </p:tgtEl>
                                        <p:attrNameLst>
                                          <p:attrName>style.visibility</p:attrName>
                                        </p:attrNameLst>
                                      </p:cBhvr>
                                      <p:to>
                                        <p:strVal val="visible"/>
                                      </p:to>
                                    </p:set>
                                    <p:anim calcmode="lin" valueType="num">
                                      <p:cBhvr>
                                        <p:cTn id="20" dur="500" fill="hold"/>
                                        <p:tgtEl>
                                          <p:spTgt spid="44"/>
                                        </p:tgtEl>
                                        <p:attrNameLst>
                                          <p:attrName>ppt_w</p:attrName>
                                        </p:attrNameLst>
                                      </p:cBhvr>
                                      <p:tavLst>
                                        <p:tav tm="0">
                                          <p:val>
                                            <p:strVal val="4*#ppt_w"/>
                                          </p:val>
                                        </p:tav>
                                        <p:tav tm="100000">
                                          <p:val>
                                            <p:strVal val="#ppt_w"/>
                                          </p:val>
                                        </p:tav>
                                      </p:tavLst>
                                    </p:anim>
                                    <p:anim calcmode="lin" valueType="num">
                                      <p:cBhvr>
                                        <p:cTn id="21" dur="500" fill="hold"/>
                                        <p:tgtEl>
                                          <p:spTgt spid="44"/>
                                        </p:tgtEl>
                                        <p:attrNameLst>
                                          <p:attrName>ppt_h</p:attrName>
                                        </p:attrNameLst>
                                      </p:cBhvr>
                                      <p:tavLst>
                                        <p:tav tm="0">
                                          <p:val>
                                            <p:strVal val="4*#ppt_h"/>
                                          </p:val>
                                        </p:tav>
                                        <p:tav tm="100000">
                                          <p:val>
                                            <p:strVal val="#ppt_h"/>
                                          </p:val>
                                        </p:tav>
                                      </p:tavLst>
                                    </p:anim>
                                  </p:childTnLst>
                                </p:cTn>
                              </p:par>
                              <p:par>
                                <p:cTn id="22" presetID="23" presetClass="entr" presetSubtype="32" fill="hold" grpId="0" nodeType="withEffect">
                                  <p:stCondLst>
                                    <p:cond delay="600"/>
                                  </p:stCondLst>
                                  <p:childTnLst>
                                    <p:set>
                                      <p:cBhvr>
                                        <p:cTn id="23" dur="1" fill="hold">
                                          <p:stCondLst>
                                            <p:cond delay="0"/>
                                          </p:stCondLst>
                                        </p:cTn>
                                        <p:tgtEl>
                                          <p:spTgt spid="45"/>
                                        </p:tgtEl>
                                        <p:attrNameLst>
                                          <p:attrName>style.visibility</p:attrName>
                                        </p:attrNameLst>
                                      </p:cBhvr>
                                      <p:to>
                                        <p:strVal val="visible"/>
                                      </p:to>
                                    </p:set>
                                    <p:anim calcmode="lin" valueType="num">
                                      <p:cBhvr>
                                        <p:cTn id="24" dur="500" fill="hold"/>
                                        <p:tgtEl>
                                          <p:spTgt spid="45"/>
                                        </p:tgtEl>
                                        <p:attrNameLst>
                                          <p:attrName>ppt_w</p:attrName>
                                        </p:attrNameLst>
                                      </p:cBhvr>
                                      <p:tavLst>
                                        <p:tav tm="0">
                                          <p:val>
                                            <p:strVal val="4*#ppt_w"/>
                                          </p:val>
                                        </p:tav>
                                        <p:tav tm="100000">
                                          <p:val>
                                            <p:strVal val="#ppt_w"/>
                                          </p:val>
                                        </p:tav>
                                      </p:tavLst>
                                    </p:anim>
                                    <p:anim calcmode="lin" valueType="num">
                                      <p:cBhvr>
                                        <p:cTn id="25" dur="500" fill="hold"/>
                                        <p:tgtEl>
                                          <p:spTgt spid="45"/>
                                        </p:tgtEl>
                                        <p:attrNameLst>
                                          <p:attrName>ppt_h</p:attrName>
                                        </p:attrNameLst>
                                      </p:cBhvr>
                                      <p:tavLst>
                                        <p:tav tm="0">
                                          <p:val>
                                            <p:strVal val="4*#ppt_h"/>
                                          </p:val>
                                        </p:tav>
                                        <p:tav tm="100000">
                                          <p:val>
                                            <p:strVal val="#ppt_h"/>
                                          </p:val>
                                        </p:tav>
                                      </p:tavLst>
                                    </p:anim>
                                  </p:childTnLst>
                                </p:cTn>
                              </p:par>
                            </p:childTnLst>
                          </p:cTn>
                        </p:par>
                        <p:par>
                          <p:cTn id="26" fill="hold">
                            <p:stCondLst>
                              <p:cond delay="1000"/>
                            </p:stCondLst>
                            <p:childTnLst>
                              <p:par>
                                <p:cTn id="27" presetID="14" presetClass="entr" presetSubtype="1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500"/>
                                        <p:tgtEl>
                                          <p:spTgt spid="2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randombar(horizontal)">
                                      <p:cBhvr>
                                        <p:cTn id="32" dur="500"/>
                                        <p:tgtEl>
                                          <p:spTgt spid="25"/>
                                        </p:tgtEl>
                                      </p:cBhvr>
                                    </p:animEffect>
                                  </p:childTnLst>
                                </p:cTn>
                              </p:par>
                              <p:par>
                                <p:cTn id="33" presetID="14" presetClass="entr" presetSubtype="10" fill="hold" grpId="0" nodeType="with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randombar(horizontal)">
                                      <p:cBhvr>
                                        <p:cTn id="35" dur="500"/>
                                        <p:tgtEl>
                                          <p:spTgt spid="47"/>
                                        </p:tgtEl>
                                      </p:cBhvr>
                                    </p:animEffect>
                                  </p:childTnLst>
                                </p:cTn>
                              </p:par>
                              <p:par>
                                <p:cTn id="36" presetID="14" presetClass="entr" presetSubtype="10" fill="hold" grpId="0" nodeType="withEffect">
                                  <p:stCondLst>
                                    <p:cond delay="200"/>
                                  </p:stCondLst>
                                  <p:childTnLst>
                                    <p:set>
                                      <p:cBhvr>
                                        <p:cTn id="37" dur="1" fill="hold">
                                          <p:stCondLst>
                                            <p:cond delay="0"/>
                                          </p:stCondLst>
                                        </p:cTn>
                                        <p:tgtEl>
                                          <p:spTgt spid="46"/>
                                        </p:tgtEl>
                                        <p:attrNameLst>
                                          <p:attrName>style.visibility</p:attrName>
                                        </p:attrNameLst>
                                      </p:cBhvr>
                                      <p:to>
                                        <p:strVal val="visible"/>
                                      </p:to>
                                    </p:set>
                                    <p:animEffect transition="in" filter="randombar(horizontal)">
                                      <p:cBhvr>
                                        <p:cTn id="38" dur="500"/>
                                        <p:tgtEl>
                                          <p:spTgt spid="46"/>
                                        </p:tgtEl>
                                      </p:cBhvr>
                                    </p:animEffect>
                                  </p:childTnLst>
                                </p:cTn>
                              </p:par>
                              <p:par>
                                <p:cTn id="39" presetID="14" presetClass="entr" presetSubtype="10" fill="hold" grpId="0" nodeType="withEffect">
                                  <p:stCondLst>
                                    <p:cond delay="400"/>
                                  </p:stCondLst>
                                  <p:childTnLst>
                                    <p:set>
                                      <p:cBhvr>
                                        <p:cTn id="40" dur="1" fill="hold">
                                          <p:stCondLst>
                                            <p:cond delay="0"/>
                                          </p:stCondLst>
                                        </p:cTn>
                                        <p:tgtEl>
                                          <p:spTgt spid="48"/>
                                        </p:tgtEl>
                                        <p:attrNameLst>
                                          <p:attrName>style.visibility</p:attrName>
                                        </p:attrNameLst>
                                      </p:cBhvr>
                                      <p:to>
                                        <p:strVal val="visible"/>
                                      </p:to>
                                    </p:set>
                                    <p:animEffect transition="in" filter="randombar(horizontal)">
                                      <p:cBhvr>
                                        <p:cTn id="41" dur="500"/>
                                        <p:tgtEl>
                                          <p:spTgt spid="48"/>
                                        </p:tgtEl>
                                      </p:cBhvr>
                                    </p:animEffect>
                                  </p:childTnLst>
                                </p:cTn>
                              </p:par>
                              <p:par>
                                <p:cTn id="42" presetID="14" presetClass="entr" presetSubtype="10" fill="hold" grpId="0" nodeType="withEffect">
                                  <p:stCondLst>
                                    <p:cond delay="600"/>
                                  </p:stCondLst>
                                  <p:childTnLst>
                                    <p:set>
                                      <p:cBhvr>
                                        <p:cTn id="43" dur="1" fill="hold">
                                          <p:stCondLst>
                                            <p:cond delay="0"/>
                                          </p:stCondLst>
                                        </p:cTn>
                                        <p:tgtEl>
                                          <p:spTgt spid="50"/>
                                        </p:tgtEl>
                                        <p:attrNameLst>
                                          <p:attrName>style.visibility</p:attrName>
                                        </p:attrNameLst>
                                      </p:cBhvr>
                                      <p:to>
                                        <p:strVal val="visible"/>
                                      </p:to>
                                    </p:set>
                                    <p:animEffect transition="in" filter="randombar(horizontal)">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bldLvl="0" animBg="1"/>
      <p:bldP spid="45" grpId="0" bldLvl="0" animBg="1"/>
      <p:bldP spid="25" grpId="0"/>
      <p:bldP spid="26" grpId="0"/>
      <p:bldP spid="46" grpId="0"/>
      <p:bldP spid="47" grpId="0"/>
      <p:bldP spid="48"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49D4EF5-BF7B-468F-BFCB-1D14BE160FE6"/>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CqGs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hrF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qGsU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Koax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Koax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Koax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Koax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oax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K4axS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ArhrFIKwvAbUoAAABrAAAAGwAAAHVuaXZlcnNhbC91bml2ZXJzYWwucG5nLnhtbLOxr8jNUShLLSrOzM+zVTLUM1Cyt+PlsikoSi3LTC1XqACKGekZQICSQiUqtzwzpSQDKGRgbowQzEjNTM8osVWyMDCFC+oDzQQAUEsBAgAAFAACAAgAKoaxSBUOrShkBAAABxEAAB0AAAAAAAAAAQAAAAAAAAAAAHVuaXZlcnNhbC9jb21tb25fbWVzc2FnZXMubG5nUEsBAgAAFAACAAgAKoaxSAh+CyMpAwAAhgwAACcAAAAAAAAAAQAAAAAAnwQAAHVuaXZlcnNhbC9mbGFzaF9wdWJsaXNoaW5nX3NldHRpbmdzLnhtbFBLAQIAABQAAgAIACqGsUi1/AlkugIAAFUKAAAhAAAAAAAAAAEAAAAAAA0IAAB1bml2ZXJzYWwvZmxhc2hfc2tpbl9zZXR0aW5ncy54bWxQSwECAAAUAAIACAAqhrFIKpYPZ/4CAACXCwAAJgAAAAAAAAABAAAAAAAGCwAAdW5pdmVyc2FsL2h0bWxfcHVibGlzaGluZ19zZXR0aW5ncy54bWxQSwECAAAUAAIACAAqhrFIaHFSkZoBAAAfBgAAHwAAAAAAAAABAAAAAABIDgAAdW5pdmVyc2FsL2h0bWxfc2tpbl9zZXR0aW5ncy5qc1BLAQIAABQAAgAIACqGsUg9PC/RwQAAAOUBAAAaAAAAAAAAAAEAAAAAAB8QAAB1bml2ZXJzYWwvaTE4bl9wcmVzZXRzLnhtbFBLAQIAABQAAgAIACqGsUia+ZZkawAAAGsAAAAcAAAAAAAAAAEAAAAAABgRAAB1bml2ZXJzYWwvbG9jYWxfc2V0dGluZ3MueG1sUEsBAgAAFAACAAgARJRXRyO0Tvv7AgAAsAgAABQAAAAAAAAAAQAAAAAAvREAAHVuaXZlcnNhbC9wbGF5ZXIueG1sUEsBAgAAFAACAAgAKoaxSLCHI/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
  <p:tag name="ISPRING_PRESENTATION_TITLE" val="PPT-011"/>
  <p:tag name="KSO_WM_DOC_GUID" val="{251cd7f7-1d81-4a87-a491-2ba553d9bf25}"/>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1002</Words>
  <Application>Microsoft Office PowerPoint</Application>
  <PresentationFormat>全屏显示(16:9)</PresentationFormat>
  <Paragraphs>128</Paragraphs>
  <Slides>19</Slides>
  <Notes>16</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等线 Light</vt:lpstr>
      <vt:lpstr>华文细黑</vt:lpstr>
      <vt:lpstr>华文中宋</vt:lpstr>
      <vt:lpstr>宋体</vt:lpstr>
      <vt:lpstr>微软雅黑</vt:lpstr>
      <vt:lpstr>Arial</vt:lpstr>
      <vt:lpstr>Arial Narrow</vt:lpstr>
      <vt:lpstr>Calibri</vt:lpstr>
      <vt:lpstr>Office 主题</vt:lpstr>
      <vt:lpstr>PowerPoint 演示文稿</vt:lpstr>
      <vt:lpstr>WHAT IS AI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Electrical product design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科技感十足的PPT模板</dc:title>
  <dc:creator>chenxu@billionex.com</dc:creator>
  <cp:lastModifiedBy>柯伊士</cp:lastModifiedBy>
  <cp:revision>143</cp:revision>
  <dcterms:created xsi:type="dcterms:W3CDTF">2015-04-23T04:07:00Z</dcterms:created>
  <dcterms:modified xsi:type="dcterms:W3CDTF">2021-01-30T07:12:02Z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